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4"/>
  </p:sldMasterIdLst>
  <p:notesMasterIdLst>
    <p:notesMasterId r:id="rId34"/>
  </p:notesMasterIdLst>
  <p:handoutMasterIdLst>
    <p:handoutMasterId r:id="rId35"/>
  </p:handoutMasterIdLst>
  <p:sldIdLst>
    <p:sldId id="256" r:id="rId5"/>
    <p:sldId id="257" r:id="rId6"/>
    <p:sldId id="258" r:id="rId7"/>
    <p:sldId id="259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60" r:id="rId33"/>
  </p:sldIdLst>
  <p:sldSz cx="12192000" cy="6858000"/>
  <p:notesSz cx="6858000" cy="9144000"/>
  <p:embeddedFontLst>
    <p:embeddedFont>
      <p:font typeface="Open Sans" panose="020B0606030504020204" pitchFamily="34" charset="0"/>
      <p:regular r:id="rId36"/>
      <p:bold r:id="rId37"/>
      <p:italic r:id="rId38"/>
      <p:boldItalic r:id="rId39"/>
    </p:embeddedFont>
  </p:embeddedFontLst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1918"/>
    <a:srgbClr val="706F6F"/>
    <a:srgbClr val="9D9D9C"/>
    <a:srgbClr val="EF7B7E"/>
    <a:srgbClr val="E645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354" autoAdjust="0"/>
    <p:restoredTop sz="96731" autoAdjust="0"/>
  </p:normalViewPr>
  <p:slideViewPr>
    <p:cSldViewPr snapToGrid="0">
      <p:cViewPr varScale="1">
        <p:scale>
          <a:sx n="106" d="100"/>
          <a:sy n="106" d="100"/>
        </p:scale>
        <p:origin x="200" y="280"/>
      </p:cViewPr>
      <p:guideLst>
        <p:guide orient="horz" pos="2160"/>
        <p:guide pos="384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876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font" Target="fonts/font4.fntdata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font" Target="fonts/font2.fntdata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font" Target="fonts/font1.fntdata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handoutMaster" Target="handoutMasters/handoutMaster1.xml"/><Relationship Id="rId43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font" Target="fonts/font3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9B7DB70D-895F-2A40-C820-7D4FEFFC851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FF45750C-A30C-6F26-645B-F6B0C1AF77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FED978-EA61-4F61-96CF-6E81A70D4FD0}" type="datetimeFigureOut">
              <a:rPr lang="pl-PL" smtClean="0">
                <a:latin typeface="Open Sans" pitchFamily="2" charset="0"/>
                <a:ea typeface="Open Sans" pitchFamily="2" charset="0"/>
                <a:cs typeface="Open Sans" pitchFamily="2" charset="0"/>
              </a:rPr>
              <a:t>1.05.2026</a:t>
            </a:fld>
            <a:endParaRPr lang="pl-PL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CC96F340-D5C4-7227-3722-C23E32C358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D521B307-5214-2BED-D14C-1D8EB23AAA2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0E6EB4-424C-4C32-9B42-72880EAFF5F1}" type="slidenum">
              <a:rPr lang="pl-PL" smtClean="0">
                <a:latin typeface="Open Sans" pitchFamily="2" charset="0"/>
                <a:ea typeface="Open Sans" pitchFamily="2" charset="0"/>
                <a:cs typeface="Open Sans" pitchFamily="2" charset="0"/>
              </a:rPr>
              <a:t>‹#›</a:t>
            </a:fld>
            <a:endParaRPr lang="pl-PL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1871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AAC11F4A-6627-4BC0-A75D-3BCDD62CF88B}" type="datetimeFigureOut">
              <a:rPr lang="pl-PL" smtClean="0"/>
              <a:pPr/>
              <a:t>1.05.2026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FCC4D7A8-9D64-49F5-BFD7-18A3582673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4535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Open Sans" pitchFamily="2" charset="0"/>
        <a:ea typeface="Open Sans" pitchFamily="2" charset="0"/>
        <a:cs typeface="Open Sans" pitchFamily="2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Image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D170A7A-8928-1941-D500-05DC40D409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47953"/>
            <a:ext cx="9144000" cy="2240205"/>
          </a:xfrm>
        </p:spPr>
        <p:txBody>
          <a:bodyPr anchor="b" anchorCtr="0"/>
          <a:lstStyle>
            <a:lvl1pPr algn="ctr"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B50FC56-5A13-8C0D-BADF-CB5A1FC555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67200"/>
            <a:ext cx="9144000" cy="9906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CCF5907-E281-8DCC-DB2E-E08D7E8F8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248B-0A89-4BEE-9AEC-8D3FDFB5584A}" type="datetime1">
              <a:rPr lang="pl-PL" smtClean="0"/>
              <a:t>1.05.2026</a:t>
            </a:fld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6D01E97-A3AF-5DE3-CF85-FF0779212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35F78A8-68F2-8C30-BFD4-5F2129FCD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232EA-DE17-42D1-BA38-BEF5A5A257D0}" type="slidenum">
              <a:rPr lang="pl-PL" smtClean="0"/>
              <a:t>‹#›</a:t>
            </a:fld>
            <a:endParaRPr lang="pl-PL" dirty="0"/>
          </a:p>
        </p:txBody>
      </p:sp>
      <p:grpSp>
        <p:nvGrpSpPr>
          <p:cNvPr id="7" name="Grupa 6">
            <a:extLst>
              <a:ext uri="{FF2B5EF4-FFF2-40B4-BE49-F238E27FC236}">
                <a16:creationId xmlns:a16="http://schemas.microsoft.com/office/drawing/2014/main" id="{416A55B3-B61A-99B9-F272-C7BC058F7189}"/>
              </a:ext>
            </a:extLst>
          </p:cNvPr>
          <p:cNvGrpSpPr/>
          <p:nvPr userDrawn="1"/>
        </p:nvGrpSpPr>
        <p:grpSpPr>
          <a:xfrm>
            <a:off x="475369" y="88242"/>
            <a:ext cx="11248699" cy="1762008"/>
            <a:chOff x="610235" y="533400"/>
            <a:chExt cx="10850750" cy="1699673"/>
          </a:xfrm>
        </p:grpSpPr>
        <p:pic>
          <p:nvPicPr>
            <p:cNvPr id="8" name="Obraz 7" descr="Obraz zawierający tekst  Opis wygenerowany automatycznie">
              <a:extLst>
                <a:ext uri="{FF2B5EF4-FFF2-40B4-BE49-F238E27FC236}">
                  <a16:creationId xmlns:a16="http://schemas.microsoft.com/office/drawing/2014/main" id="{6568434B-BA15-6307-345B-F3C6D0098D0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235" y="533400"/>
              <a:ext cx="5542884" cy="1699673"/>
            </a:xfrm>
            <a:prstGeom prst="rect">
              <a:avLst/>
            </a:prstGeom>
          </p:spPr>
        </p:pic>
        <p:pic>
          <p:nvPicPr>
            <p:cNvPr id="9" name="Obraz 8">
              <a:extLst>
                <a:ext uri="{FF2B5EF4-FFF2-40B4-BE49-F238E27FC236}">
                  <a16:creationId xmlns:a16="http://schemas.microsoft.com/office/drawing/2014/main" id="{EBF2283D-69B7-DF1A-8AF1-030C080C4E6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728150" y="685800"/>
              <a:ext cx="4732835" cy="137159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5447477"/>
      </p:ext>
    </p:extLst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5386CC-7ECD-BA3D-F773-1620FC0B6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EFDC3E39-E275-91B2-E84F-5CAE40A3B4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A3E38B8-39D6-822F-4660-B919EDAC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C2BF5-AEE9-4DCF-89BE-5A1CA1F6E182}" type="datetime1">
              <a:rPr lang="pl-PL" smtClean="0"/>
              <a:t>1.05.2026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EBC1BE0-C723-6088-27AD-7F1C92B1B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D1B6320-1608-9F40-9FB2-85D11872B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232EA-DE17-42D1-BA38-BEF5A5A257D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0013047"/>
      </p:ext>
    </p:extLst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0CA605F-A3E8-DA2C-4E26-9171B7C786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78D8CE9-F603-D84C-E9A0-008B1F9C6F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B354ED1-EAE0-CCF0-890B-27FB30C42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C3DDF-4F36-4539-B0EC-926392329AD4}" type="datetime1">
              <a:rPr lang="pl-PL" smtClean="0"/>
              <a:t>1.05.2026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53AA989-EE29-FDAE-EF50-D17F37017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C69F10D-B2F3-0FC2-EB6B-5CCAC69E7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232EA-DE17-42D1-BA38-BEF5A5A257D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5464022"/>
      </p:ext>
    </p:extLst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kończe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1A8B1D6F-F469-6CE9-F5AA-5CD4A1B43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8651-3D86-486B-897E-839C33C78633}" type="datetime1">
              <a:rPr lang="pl-PL" smtClean="0"/>
              <a:t>1.05.2026</a:t>
            </a:fld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E6FE095-BB48-34A1-36F1-36B6147EE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3918B70-DE02-DFE1-B0B5-7E11C5516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232EA-DE17-42D1-BA38-BEF5A5A257D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id="{575678E2-00B8-96CF-1933-FD7D5D70E106}"/>
              </a:ext>
            </a:extLst>
          </p:cNvPr>
          <p:cNvSpPr txBox="1">
            <a:spLocks/>
          </p:cNvSpPr>
          <p:nvPr userDrawn="1"/>
        </p:nvSpPr>
        <p:spPr>
          <a:xfrm>
            <a:off x="1524000" y="1747953"/>
            <a:ext cx="9144000" cy="187595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rgbClr val="706F6F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sp>
        <p:nvSpPr>
          <p:cNvPr id="11" name="Podtytuł 2">
            <a:extLst>
              <a:ext uri="{FF2B5EF4-FFF2-40B4-BE49-F238E27FC236}">
                <a16:creationId xmlns:a16="http://schemas.microsoft.com/office/drawing/2014/main" id="{1F23963B-EC54-E674-5310-F15847FBD743}"/>
              </a:ext>
            </a:extLst>
          </p:cNvPr>
          <p:cNvSpPr txBox="1">
            <a:spLocks/>
          </p:cNvSpPr>
          <p:nvPr userDrawn="1"/>
        </p:nvSpPr>
        <p:spPr>
          <a:xfrm>
            <a:off x="1524000" y="3752251"/>
            <a:ext cx="9144000" cy="7908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/>
          </a:p>
        </p:txBody>
      </p:sp>
      <p:grpSp>
        <p:nvGrpSpPr>
          <p:cNvPr id="12" name="Grupa 11">
            <a:extLst>
              <a:ext uri="{FF2B5EF4-FFF2-40B4-BE49-F238E27FC236}">
                <a16:creationId xmlns:a16="http://schemas.microsoft.com/office/drawing/2014/main" id="{E29ED4D2-ACC9-A6DA-B350-8AF9DFC40B80}"/>
              </a:ext>
            </a:extLst>
          </p:cNvPr>
          <p:cNvGrpSpPr/>
          <p:nvPr userDrawn="1"/>
        </p:nvGrpSpPr>
        <p:grpSpPr>
          <a:xfrm>
            <a:off x="475369" y="88242"/>
            <a:ext cx="11248699" cy="1762008"/>
            <a:chOff x="610235" y="533400"/>
            <a:chExt cx="10850750" cy="1699673"/>
          </a:xfrm>
        </p:grpSpPr>
        <p:pic>
          <p:nvPicPr>
            <p:cNvPr id="13" name="Obraz 12" descr="Obraz zawierający tekst  Opis wygenerowany automatycznie">
              <a:extLst>
                <a:ext uri="{FF2B5EF4-FFF2-40B4-BE49-F238E27FC236}">
                  <a16:creationId xmlns:a16="http://schemas.microsoft.com/office/drawing/2014/main" id="{9ED00F41-7116-9BC8-B303-EE0C5293CF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235" y="533400"/>
              <a:ext cx="5542884" cy="1699673"/>
            </a:xfrm>
            <a:prstGeom prst="rect">
              <a:avLst/>
            </a:prstGeom>
          </p:spPr>
        </p:pic>
        <p:pic>
          <p:nvPicPr>
            <p:cNvPr id="14" name="Obraz 13">
              <a:extLst>
                <a:ext uri="{FF2B5EF4-FFF2-40B4-BE49-F238E27FC236}">
                  <a16:creationId xmlns:a16="http://schemas.microsoft.com/office/drawing/2014/main" id="{03B27D5E-87FE-B330-86F4-E3493B004F1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728150" y="685800"/>
              <a:ext cx="4732835" cy="1371599"/>
            </a:xfrm>
            <a:prstGeom prst="rect">
              <a:avLst/>
            </a:prstGeom>
          </p:spPr>
        </p:pic>
      </p:grpSp>
      <p:sp>
        <p:nvSpPr>
          <p:cNvPr id="15" name="Podtytuł 2">
            <a:extLst>
              <a:ext uri="{FF2B5EF4-FFF2-40B4-BE49-F238E27FC236}">
                <a16:creationId xmlns:a16="http://schemas.microsoft.com/office/drawing/2014/main" id="{565874E0-3553-523B-5595-0C46539C0445}"/>
              </a:ext>
            </a:extLst>
          </p:cNvPr>
          <p:cNvSpPr txBox="1">
            <a:spLocks/>
          </p:cNvSpPr>
          <p:nvPr userDrawn="1"/>
        </p:nvSpPr>
        <p:spPr>
          <a:xfrm>
            <a:off x="838200" y="5072142"/>
            <a:ext cx="10515600" cy="1102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1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Lubelskie Centrum Innowacji i Technologii</a:t>
            </a:r>
          </a:p>
          <a:p>
            <a:r>
              <a:rPr lang="pl-PL" dirty="0"/>
              <a:t>Siedziba: ul. Mieczysława Karłowicza 4, 20-027 Lublin</a:t>
            </a:r>
          </a:p>
          <a:p>
            <a:r>
              <a:rPr lang="pl-PL" dirty="0"/>
              <a:t>Adres korespondencyjny: ul. Marii Curie-Skłodowskiej 3, (pok. 1.20, I piętro), 20-029 Lublin</a:t>
            </a:r>
          </a:p>
          <a:p>
            <a:r>
              <a:rPr lang="pl-PL" dirty="0"/>
              <a:t>Tel. +48 81 47 81 100, adres e-mail: kontakt@lcit.lubelskie.pl, strona WWW: http://lcit.lubelskie.pl</a:t>
            </a:r>
          </a:p>
        </p:txBody>
      </p:sp>
      <p:sp>
        <p:nvSpPr>
          <p:cNvPr id="16" name="Tytuł 1">
            <a:extLst>
              <a:ext uri="{FF2B5EF4-FFF2-40B4-BE49-F238E27FC236}">
                <a16:creationId xmlns:a16="http://schemas.microsoft.com/office/drawing/2014/main" id="{28B57EFF-B60F-2726-503F-64B6DDBE02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0250"/>
            <a:ext cx="9144000" cy="1773662"/>
          </a:xfrm>
        </p:spPr>
        <p:txBody>
          <a:bodyPr anchor="b" anchorCtr="0"/>
          <a:lstStyle>
            <a:lvl1pPr algn="ctr"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7" name="Podtytuł 2">
            <a:extLst>
              <a:ext uri="{FF2B5EF4-FFF2-40B4-BE49-F238E27FC236}">
                <a16:creationId xmlns:a16="http://schemas.microsoft.com/office/drawing/2014/main" id="{1055412D-A464-52BD-202F-690D73E8E6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31920"/>
            <a:ext cx="9144000" cy="9047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2537072803"/>
      </p:ext>
    </p:extLst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22D316-C0F1-D600-2855-7A9E3F3F4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9A1918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56CE39F-65E8-C4BF-3A32-07A60C731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706F6F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>
              <a:defRPr>
                <a:solidFill>
                  <a:srgbClr val="706F6F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>
              <a:defRPr>
                <a:solidFill>
                  <a:srgbClr val="706F6F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>
              <a:defRPr>
                <a:solidFill>
                  <a:srgbClr val="706F6F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>
              <a:defRPr>
                <a:solidFill>
                  <a:srgbClr val="706F6F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86B1085-65A2-9E18-475F-5C0D11095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C640-36A2-4C4C-9685-3E7B381AEE51}" type="datetime1">
              <a:rPr lang="pl-PL" smtClean="0"/>
              <a:t>1.05.2026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A093895-C6EA-4A7A-B307-7C9B4045C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B0880F9-0A94-6AA3-7246-950D38490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232EA-DE17-42D1-BA38-BEF5A5A257D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7217295"/>
      </p:ext>
    </p:extLst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029953-B2EF-B088-0BDB-40C796C96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>
                <a:solidFill>
                  <a:srgbClr val="9A1918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4BE6612-62F8-F322-0EF0-EE73D3AAB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1F19C43-4074-E7A1-2CE2-93D01C808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AC3F72A0-AFD0-4D3B-8EC0-74AA073636EB}" type="datetime1">
              <a:rPr lang="pl-PL" smtClean="0"/>
              <a:t>1.05.2026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D7542CC-45B9-7756-BA41-40B5B5F2A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E4FD37E-90C6-6442-5EC9-8364F8B18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170232EA-DE17-42D1-BA38-BEF5A5A257D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4605543"/>
      </p:ext>
    </p:extLst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44CA48-E0B7-C868-CBFE-5D7690436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3362519-9C62-65A4-E90B-ADE5981C31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86D5940-DDA7-EBB5-E5DC-74988903C9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0E5938B-8624-7E57-9506-F8043AEA2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3CA31-9FA9-4500-8AD9-E95F29A14DBD}" type="datetime1">
              <a:rPr lang="pl-PL" smtClean="0"/>
              <a:t>1.05.2026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F2E6E8C-53EB-A415-9043-3383B9054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E8766DD-B792-15AD-B8E0-180D9B9BA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232EA-DE17-42D1-BA38-BEF5A5A257D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0211241"/>
      </p:ext>
    </p:extLst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187FB6-6506-8A46-BE1C-5571EB018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66776"/>
            <a:ext cx="10515600" cy="823912"/>
          </a:xfrm>
        </p:spPr>
        <p:txBody>
          <a:bodyPr/>
          <a:lstStyle>
            <a:lvl1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F0C1072-A817-68C0-B3A8-B90A60898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190C5DC-F758-0EE2-9066-5454AAD2CB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7727E34-885F-C2CC-FF9B-8703C8EB58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14AB0C68-66AC-6DDC-E372-5FD7470427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9E6EDDCD-0149-D932-94F4-9A4E7641E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CD815A50-C9A0-4695-807A-D031E6169873}" type="datetime1">
              <a:rPr lang="pl-PL" smtClean="0"/>
              <a:t>1.05.2026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A46CEDBE-928A-51BA-DBFD-41292060E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42D55120-F386-06B6-E0A7-8AF5FF6D6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170232EA-DE17-42D1-BA38-BEF5A5A257D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8717329"/>
      </p:ext>
    </p:extLst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5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673A73-D643-506E-D15E-997328F93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FE709D2-96EA-6B36-1555-6CED3C4FA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1DA0B9C1-70A4-4722-9BA8-0E9BABE3D0FD}" type="datetime1">
              <a:rPr lang="pl-PL" smtClean="0"/>
              <a:t>1.05.2026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006182D3-2FB8-8309-3028-F5C1C1E2A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E3B265A3-8079-2B9C-BAE5-9CCE213C7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170232EA-DE17-42D1-BA38-BEF5A5A257D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4210862"/>
      </p:ext>
    </p:extLst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1067B2FC-D472-C405-4485-8CC8A6199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FBDB-7FB7-4D1E-AA9C-356BB19E414A}" type="datetime1">
              <a:rPr lang="pl-PL" smtClean="0"/>
              <a:t>1.05.2026</a:t>
            </a:fld>
            <a:endParaRPr lang="pl-PL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A311BBF3-BA1E-0B73-26AB-1AB614B58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BAB9909-9331-CC8D-26C8-DB7AE3554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232EA-DE17-42D1-BA38-BEF5A5A257D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3133618"/>
      </p:ext>
    </p:extLst>
  </p:cSld>
  <p:clrMapOvr>
    <a:masterClrMapping/>
  </p:clrMapOvr>
  <p:transition spd="med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1F45BA-E9FE-9487-BF4D-2BA80517A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789C66-0C15-5F47-6103-71AC8577F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A59EC71-A594-FBAB-278F-FF2D4AED05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9218486-C382-5FE8-9C7D-6AA7FBC76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0F85-8A7D-4359-A991-BAC581D79497}" type="datetime1">
              <a:rPr lang="pl-PL" smtClean="0"/>
              <a:t>1.05.2026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63BF1AD-B05D-451D-089B-9760C7C75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9D24308-FCFB-FABF-AB04-2C8397FC1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232EA-DE17-42D1-BA38-BEF5A5A257D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543752"/>
      </p:ext>
    </p:extLst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C0C4D5-771B-38D6-AB05-B2EFB2527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8BBB0812-30AD-752C-5187-294C8FA822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5281B68-E0B8-0B2F-BB27-F783F6C7C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4F94DD1-FD5C-8CDB-2E44-E50584B77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3B8B2-13AD-4C3E-874C-F63DE30DC1F3}" type="datetime1">
              <a:rPr lang="pl-PL" smtClean="0"/>
              <a:t>1.05.2026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1125521-C8C7-43E7-A427-203E5439A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A6D47A1-64A6-36ED-B0F8-9EB1FFD74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232EA-DE17-42D1-BA38-BEF5A5A257D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8808670"/>
      </p:ext>
    </p:extLst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43B08849-D14C-C80C-C2BF-5707069ADA6E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553200" y="5073883"/>
            <a:ext cx="10699782" cy="4003441"/>
          </a:xfrm>
          <a:prstGeom prst="rect">
            <a:avLst/>
          </a:prstGeom>
        </p:spPr>
      </p:pic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D2BE018-8515-ECAF-3BF1-E433196C7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1063"/>
            <a:ext cx="10515600" cy="8096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BCC7E43-9ACB-E479-7B98-1098DAA707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E6A61C3-29DB-D71E-8F2D-68AF98B8F8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B2937466-D63B-4D4A-836F-7363821355A7}" type="datetime1">
              <a:rPr lang="pl-PL" smtClean="0"/>
              <a:t>1.05.2026</a:t>
            </a:fld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A7D5F4B-8404-CDD4-717C-B82FB08B19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7" name="Obraz 6" descr="Obraz zawierający tekst  Opis wygenerowany automatycznie">
            <a:extLst>
              <a:ext uri="{FF2B5EF4-FFF2-40B4-BE49-F238E27FC236}">
                <a16:creationId xmlns:a16="http://schemas.microsoft.com/office/drawing/2014/main" id="{FB4019B1-2846-0A7B-7579-433572CA0C9B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175" y="104775"/>
            <a:ext cx="2640306" cy="809625"/>
          </a:xfrm>
          <a:prstGeom prst="rect">
            <a:avLst/>
          </a:prstGeom>
        </p:spPr>
      </p:pic>
      <p:grpSp>
        <p:nvGrpSpPr>
          <p:cNvPr id="9" name="Grupa 8">
            <a:extLst>
              <a:ext uri="{FF2B5EF4-FFF2-40B4-BE49-F238E27FC236}">
                <a16:creationId xmlns:a16="http://schemas.microsoft.com/office/drawing/2014/main" id="{33352E01-4943-00E2-8889-ABCF3698718E}"/>
              </a:ext>
            </a:extLst>
          </p:cNvPr>
          <p:cNvGrpSpPr/>
          <p:nvPr userDrawn="1"/>
        </p:nvGrpSpPr>
        <p:grpSpPr>
          <a:xfrm>
            <a:off x="-35342" y="0"/>
            <a:ext cx="352426" cy="6857999"/>
            <a:chOff x="-35342" y="0"/>
            <a:chExt cx="352426" cy="6857999"/>
          </a:xfrm>
        </p:grpSpPr>
        <p:grpSp>
          <p:nvGrpSpPr>
            <p:cNvPr id="10" name="Grupa 9">
              <a:extLst>
                <a:ext uri="{FF2B5EF4-FFF2-40B4-BE49-F238E27FC236}">
                  <a16:creationId xmlns:a16="http://schemas.microsoft.com/office/drawing/2014/main" id="{31876D7C-A38A-7780-BBC3-D6AAFFDC4DC0}"/>
                </a:ext>
              </a:extLst>
            </p:cNvPr>
            <p:cNvGrpSpPr/>
            <p:nvPr/>
          </p:nvGrpSpPr>
          <p:grpSpPr>
            <a:xfrm>
              <a:off x="-35341" y="0"/>
              <a:ext cx="352425" cy="6219825"/>
              <a:chOff x="-35341" y="0"/>
              <a:chExt cx="352425" cy="6219825"/>
            </a:xfrm>
          </p:grpSpPr>
          <p:sp>
            <p:nvSpPr>
              <p:cNvPr id="12" name="Prostokąt 11">
                <a:extLst>
                  <a:ext uri="{FF2B5EF4-FFF2-40B4-BE49-F238E27FC236}">
                    <a16:creationId xmlns:a16="http://schemas.microsoft.com/office/drawing/2014/main" id="{5E169AFF-FDE0-6DAB-3561-6C8438B48183}"/>
                  </a:ext>
                </a:extLst>
              </p:cNvPr>
              <p:cNvSpPr/>
              <p:nvPr/>
            </p:nvSpPr>
            <p:spPr>
              <a:xfrm>
                <a:off x="-35341" y="0"/>
                <a:ext cx="352425" cy="1333500"/>
              </a:xfrm>
              <a:prstGeom prst="rect">
                <a:avLst/>
              </a:prstGeom>
              <a:solidFill>
                <a:srgbClr val="EF7B7E"/>
              </a:solidFill>
              <a:ln>
                <a:solidFill>
                  <a:srgbClr val="EF7B7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dirty="0"/>
              </a:p>
            </p:txBody>
          </p:sp>
          <p:sp>
            <p:nvSpPr>
              <p:cNvPr id="13" name="Prostokąt 12">
                <a:extLst>
                  <a:ext uri="{FF2B5EF4-FFF2-40B4-BE49-F238E27FC236}">
                    <a16:creationId xmlns:a16="http://schemas.microsoft.com/office/drawing/2014/main" id="{672380FB-AA6D-EBF6-1405-B030DAAF9AC3}"/>
                  </a:ext>
                </a:extLst>
              </p:cNvPr>
              <p:cNvSpPr/>
              <p:nvPr/>
            </p:nvSpPr>
            <p:spPr>
              <a:xfrm>
                <a:off x="-35341" y="1333501"/>
                <a:ext cx="352425" cy="3714750"/>
              </a:xfrm>
              <a:prstGeom prst="rect">
                <a:avLst/>
              </a:prstGeom>
              <a:solidFill>
                <a:srgbClr val="9A1918"/>
              </a:solidFill>
              <a:ln>
                <a:solidFill>
                  <a:srgbClr val="9A191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14" name="Prostokąt 13">
                <a:extLst>
                  <a:ext uri="{FF2B5EF4-FFF2-40B4-BE49-F238E27FC236}">
                    <a16:creationId xmlns:a16="http://schemas.microsoft.com/office/drawing/2014/main" id="{4D571211-F749-3EFE-C4C4-157758F40D0B}"/>
                  </a:ext>
                </a:extLst>
              </p:cNvPr>
              <p:cNvSpPr/>
              <p:nvPr/>
            </p:nvSpPr>
            <p:spPr>
              <a:xfrm>
                <a:off x="-35341" y="5048250"/>
                <a:ext cx="352425" cy="1171575"/>
              </a:xfrm>
              <a:prstGeom prst="rect">
                <a:avLst/>
              </a:prstGeom>
              <a:solidFill>
                <a:srgbClr val="706F6F"/>
              </a:solidFill>
              <a:ln>
                <a:solidFill>
                  <a:srgbClr val="706F6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1571FBC5-9CE1-6144-9EEA-E5BFD0F05145}"/>
                </a:ext>
              </a:extLst>
            </p:cNvPr>
            <p:cNvSpPr/>
            <p:nvPr/>
          </p:nvSpPr>
          <p:spPr>
            <a:xfrm flipH="1">
              <a:off x="-35342" y="6219824"/>
              <a:ext cx="352426" cy="638175"/>
            </a:xfrm>
            <a:prstGeom prst="rect">
              <a:avLst/>
            </a:prstGeom>
            <a:solidFill>
              <a:srgbClr val="9D9D9C"/>
            </a:solidFill>
            <a:ln>
              <a:solidFill>
                <a:srgbClr val="9D9D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2932ED7-6B80-40F7-0FD6-2B0D6EA6C2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72980" y="6350537"/>
            <a:ext cx="4539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170232EA-DE17-42D1-BA38-BEF5A5A257D0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90747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>
    <p:cover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9A1918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706F6F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706F6F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706F6F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06F6F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06F6F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ezdrp.lcit@lubelskie.pl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konfiguracja.ezdrp@lcit.lubelskie.p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sz="4000" b="1" dirty="0"/>
              <a:t>SPOTKANIE STARTOWE</a:t>
            </a:r>
          </a:p>
          <a:p>
            <a:r>
              <a:rPr lang="pl-PL" sz="3200" b="1" dirty="0"/>
              <a:t>DRUGA GRUPA WDROŻENIOWA EZD RP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Lubelskie Centrum Innowacji i Technologii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Title"/>
          <p:cNvSpPr>
            <a:spLocks noGrp="1"/>
          </p:cNvSpPr>
          <p:nvPr/>
        </p:nvSpPr>
        <p:spPr>
          <a:xfrm>
            <a:off x="457200" y="900000"/>
            <a:ext cx="11277600" cy="7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/>
          <a:lstStyle/>
          <a:p>
            <a:pPr>
              <a:buNone/>
            </a:pPr>
            <a:r>
              <a:rPr lang="pl-PL" sz="2400" b="1" dirty="0">
                <a:solidFill>
                  <a:srgbClr val="C0000C"/>
                </a:solidFill>
              </a:rPr>
              <a:t>ZADANIA LCIT JAKO PARTNERA WIODĄCEGO</a:t>
            </a:r>
          </a:p>
        </p:txBody>
      </p:sp>
      <p:sp>
        <p:nvSpPr>
          <p:cNvPr id="3" name="BodyContent"/>
          <p:cNvSpPr>
            <a:spLocks noGrp="1"/>
          </p:cNvSpPr>
          <p:nvPr/>
        </p:nvSpPr>
        <p:spPr>
          <a:xfrm>
            <a:off x="457200" y="1680000"/>
            <a:ext cx="11277600" cy="47200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/>
          <a:lstStyle/>
          <a:p>
            <a:pPr>
              <a:lnSpc>
                <a:spcPct val="150000"/>
              </a:lnSpc>
              <a:buChar char="■"/>
            </a:pPr>
            <a:r>
              <a:rPr lang="pl-PL" dirty="0"/>
              <a:t>Aktywny udział we wdrożeniu systemu EZD RP w jednostkach pilotażowych i kaskadowych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Nabycie kompetencji niezbędnych do przeprowadzania samodzielnych wdrożeń EZD RP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Kompetencyjne i organizacyjne przygotowanie jednostek kaskadowych do wdrożenia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Dbanie o zapewnienie najwyższego poziomu wdrożenia we wszystkich wdrażanych jednostkach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Stałe podnoszenie kompetencji – śledzenie rozwoju systemu EZD RP i aktualnej dokumentacji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Wyznaczanie zadań, harmonogramów i koordynacja prac wdrożeniowych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Utrzymywanie zdolności wdrożeniowych i utrzymaniowych przez cały okres wdrożenia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Podnoszenie kompetencji cyfrowych użytkowników w jednostkach kaskadowych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Rect"/>
          <p:cNvSpPr>
            <a:spLocks noGrp="1"/>
          </p:cNvSpPr>
          <p:nvPr/>
        </p:nvSpPr>
        <p:spPr>
          <a:xfrm>
            <a:off x="0" y="2400000"/>
            <a:ext cx="12192000" cy="30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3" name="SectionTitle"/>
          <p:cNvSpPr>
            <a:spLocks noGrp="1"/>
          </p:cNvSpPr>
          <p:nvPr/>
        </p:nvSpPr>
        <p:spPr>
          <a:xfrm>
            <a:off x="609600" y="2800000"/>
            <a:ext cx="10972800" cy="1200000"/>
          </a:xfrm>
          <a:prstGeom prst="rect">
            <a:avLst/>
          </a:prstGeom>
          <a:noFill/>
          <a:ln w="0">
            <a:noFill/>
          </a:ln>
        </p:spPr>
        <p:txBody>
          <a:bodyPr anchor="ctr"/>
          <a:lstStyle/>
          <a:p>
            <a:pPr algn="ctr">
              <a:buNone/>
            </a:pPr>
            <a:r>
              <a:rPr lang="pl-PL" sz="3600" b="1" dirty="0">
                <a:solidFill>
                  <a:srgbClr val="C0000C"/>
                </a:solidFill>
              </a:rPr>
              <a:t>CZĘŚĆ 3: JEDNOSTKI Z GRUPY WDROŻENIOWEJ</a:t>
            </a:r>
          </a:p>
        </p:txBody>
      </p:sp>
      <p:sp>
        <p:nvSpPr>
          <p:cNvPr id="4" name="SubBox"/>
          <p:cNvSpPr>
            <a:spLocks noGrp="1"/>
          </p:cNvSpPr>
          <p:nvPr/>
        </p:nvSpPr>
        <p:spPr>
          <a:xfrm>
            <a:off x="609600" y="4115000"/>
            <a:ext cx="10972800" cy="700000"/>
          </a:xfrm>
          <a:prstGeom prst="rect">
            <a:avLst/>
          </a:prstGeom>
          <a:solidFill>
            <a:srgbClr val="F5F5F5"/>
          </a:solidFill>
          <a:ln w="0">
            <a:noFill/>
          </a:ln>
        </p:spPr>
        <p:txBody>
          <a:bodyPr anchor="ctr"/>
          <a:lstStyle/>
          <a:p>
            <a:pPr algn="ctr">
              <a:buNone/>
            </a:pPr>
            <a:endParaRPr lang="pl-PL" sz="1600" dirty="0">
              <a:solidFill>
                <a:srgbClr val="333333"/>
              </a:solidFill>
            </a:endParaRPr>
          </a:p>
        </p:txBody>
      </p:sp>
      <p:sp>
        <p:nvSpPr>
          <p:cNvPr id="200" name="Ico0"/>
          <p:cNvSpPr>
            <a:spLocks noGrp="1"/>
          </p:cNvSpPr>
          <p:nvPr/>
        </p:nvSpPr>
        <p:spPr>
          <a:xfrm>
            <a:off x="9000000" y="450000"/>
            <a:ext cx="450000" cy="45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1" name="Ico1"/>
          <p:cNvSpPr>
            <a:spLocks noGrp="1"/>
          </p:cNvSpPr>
          <p:nvPr/>
        </p:nvSpPr>
        <p:spPr>
          <a:xfrm>
            <a:off x="9500000" y="450000"/>
            <a:ext cx="450000" cy="450000"/>
          </a:xfrm>
          <a:prstGeom prst="rect">
            <a:avLst/>
          </a:prstGeom>
          <a:solidFill>
            <a:srgbClr val="1F4E7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2" name="Ico2"/>
          <p:cNvSpPr>
            <a:spLocks noGrp="1"/>
          </p:cNvSpPr>
          <p:nvPr/>
        </p:nvSpPr>
        <p:spPr>
          <a:xfrm>
            <a:off x="10000000" y="450000"/>
            <a:ext cx="450000" cy="450000"/>
          </a:xfrm>
          <a:prstGeom prst="rect">
            <a:avLst/>
          </a:prstGeom>
          <a:solidFill>
            <a:srgbClr val="355C7D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3" name="Ico3"/>
          <p:cNvSpPr>
            <a:spLocks noGrp="1"/>
          </p:cNvSpPr>
          <p:nvPr/>
        </p:nvSpPr>
        <p:spPr>
          <a:xfrm>
            <a:off x="10500000" y="450000"/>
            <a:ext cx="450000" cy="450000"/>
          </a:xfrm>
          <a:prstGeom prst="rect">
            <a:avLst/>
          </a:prstGeom>
          <a:solidFill>
            <a:srgbClr val="6C3483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4" name="Ico4"/>
          <p:cNvSpPr>
            <a:spLocks noGrp="1"/>
          </p:cNvSpPr>
          <p:nvPr/>
        </p:nvSpPr>
        <p:spPr>
          <a:xfrm>
            <a:off x="9000000" y="950000"/>
            <a:ext cx="450000" cy="45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5" name="Ico5"/>
          <p:cNvSpPr>
            <a:spLocks noGrp="1"/>
          </p:cNvSpPr>
          <p:nvPr/>
        </p:nvSpPr>
        <p:spPr>
          <a:xfrm>
            <a:off x="9500000" y="950000"/>
            <a:ext cx="450000" cy="450000"/>
          </a:xfrm>
          <a:prstGeom prst="rect">
            <a:avLst/>
          </a:prstGeom>
          <a:solidFill>
            <a:srgbClr val="1E844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6" name="Ico6"/>
          <p:cNvSpPr>
            <a:spLocks noGrp="1"/>
          </p:cNvSpPr>
          <p:nvPr/>
        </p:nvSpPr>
        <p:spPr>
          <a:xfrm>
            <a:off x="10000000" y="950000"/>
            <a:ext cx="450000" cy="450000"/>
          </a:xfrm>
          <a:prstGeom prst="rect">
            <a:avLst/>
          </a:prstGeom>
          <a:solidFill>
            <a:srgbClr val="784212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7" name="Ico7"/>
          <p:cNvSpPr>
            <a:spLocks noGrp="1"/>
          </p:cNvSpPr>
          <p:nvPr/>
        </p:nvSpPr>
        <p:spPr>
          <a:xfrm>
            <a:off x="10500000" y="950000"/>
            <a:ext cx="450000" cy="450000"/>
          </a:xfrm>
          <a:prstGeom prst="rect">
            <a:avLst/>
          </a:prstGeom>
          <a:solidFill>
            <a:srgbClr val="1F4E7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8" name="Ico8"/>
          <p:cNvSpPr>
            <a:spLocks noGrp="1"/>
          </p:cNvSpPr>
          <p:nvPr/>
        </p:nvSpPr>
        <p:spPr>
          <a:xfrm>
            <a:off x="9000000" y="1500000"/>
            <a:ext cx="2000000" cy="8000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Rect"/>
          <p:cNvSpPr>
            <a:spLocks noGrp="1"/>
          </p:cNvSpPr>
          <p:nvPr/>
        </p:nvSpPr>
        <p:spPr>
          <a:xfrm>
            <a:off x="0" y="2400000"/>
            <a:ext cx="12192000" cy="30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3" name="SectionTitle"/>
          <p:cNvSpPr>
            <a:spLocks noGrp="1"/>
          </p:cNvSpPr>
          <p:nvPr/>
        </p:nvSpPr>
        <p:spPr>
          <a:xfrm>
            <a:off x="609600" y="2800000"/>
            <a:ext cx="10972800" cy="1200000"/>
          </a:xfrm>
          <a:prstGeom prst="rect">
            <a:avLst/>
          </a:prstGeom>
          <a:noFill/>
          <a:ln w="0">
            <a:noFill/>
          </a:ln>
        </p:spPr>
        <p:txBody>
          <a:bodyPr anchor="ctr"/>
          <a:lstStyle/>
          <a:p>
            <a:pPr algn="ctr">
              <a:buNone/>
            </a:pPr>
            <a:r>
              <a:rPr lang="pl-PL" sz="3600" b="1" dirty="0">
                <a:solidFill>
                  <a:srgbClr val="C0000C"/>
                </a:solidFill>
              </a:rPr>
              <a:t>CZĘŚĆ 4: ETAPY WDROŻENIA SYSTEMU EZD RP</a:t>
            </a:r>
          </a:p>
        </p:txBody>
      </p:sp>
      <p:sp>
        <p:nvSpPr>
          <p:cNvPr id="4" name="SubBox"/>
          <p:cNvSpPr>
            <a:spLocks noGrp="1"/>
          </p:cNvSpPr>
          <p:nvPr/>
        </p:nvSpPr>
        <p:spPr>
          <a:xfrm>
            <a:off x="609600" y="4115000"/>
            <a:ext cx="10972800" cy="700000"/>
          </a:xfrm>
          <a:prstGeom prst="rect">
            <a:avLst/>
          </a:prstGeom>
          <a:solidFill>
            <a:srgbClr val="F5F5F5"/>
          </a:solidFill>
          <a:ln w="0">
            <a:noFill/>
          </a:ln>
        </p:spPr>
        <p:txBody>
          <a:bodyPr anchor="ctr"/>
          <a:lstStyle/>
          <a:p>
            <a:pPr algn="ctr">
              <a:buNone/>
            </a:pPr>
            <a:r>
              <a:rPr lang="pl-PL" sz="1800" dirty="0">
                <a:solidFill>
                  <a:srgbClr val="333333"/>
                </a:solidFill>
              </a:rPr>
              <a:t>Trzy etapy – od testu do pełnego wdrożenia</a:t>
            </a:r>
          </a:p>
        </p:txBody>
      </p:sp>
      <p:sp>
        <p:nvSpPr>
          <p:cNvPr id="200" name="Ico0"/>
          <p:cNvSpPr>
            <a:spLocks noGrp="1"/>
          </p:cNvSpPr>
          <p:nvPr/>
        </p:nvSpPr>
        <p:spPr>
          <a:xfrm>
            <a:off x="9000000" y="1800000"/>
            <a:ext cx="600000" cy="600000"/>
          </a:xfrm>
          <a:prstGeom prst="rect">
            <a:avLst/>
          </a:prstGeom>
          <a:solidFill>
            <a:srgbClr val="FDF0F0"/>
          </a:solidFill>
          <a:ln w="25000">
            <a:solidFill>
              <a:srgbClr val="C0000C"/>
            </a:solidFill>
          </a:ln>
        </p:spPr>
        <p:txBody>
          <a:bodyPr/>
          <a:lstStyle/>
          <a:p>
            <a:endParaRPr lang="pl-PL"/>
          </a:p>
        </p:txBody>
      </p:sp>
      <p:sp>
        <p:nvSpPr>
          <p:cNvPr id="201" name="Ico1"/>
          <p:cNvSpPr>
            <a:spLocks noGrp="1"/>
          </p:cNvSpPr>
          <p:nvPr/>
        </p:nvSpPr>
        <p:spPr>
          <a:xfrm>
            <a:off x="9700000" y="1300000"/>
            <a:ext cx="600000" cy="1100000"/>
          </a:xfrm>
          <a:prstGeom prst="rect">
            <a:avLst/>
          </a:prstGeom>
          <a:solidFill>
            <a:srgbClr val="EEF3F9"/>
          </a:solidFill>
          <a:ln w="25000">
            <a:solidFill>
              <a:srgbClr val="1F4E79"/>
            </a:solidFill>
          </a:ln>
        </p:spPr>
        <p:txBody>
          <a:bodyPr/>
          <a:lstStyle/>
          <a:p>
            <a:endParaRPr lang="pl-PL"/>
          </a:p>
        </p:txBody>
      </p:sp>
      <p:sp>
        <p:nvSpPr>
          <p:cNvPr id="202" name="Ico2"/>
          <p:cNvSpPr>
            <a:spLocks noGrp="1"/>
          </p:cNvSpPr>
          <p:nvPr/>
        </p:nvSpPr>
        <p:spPr>
          <a:xfrm>
            <a:off x="10400000" y="800000"/>
            <a:ext cx="600000" cy="160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3" name="Ico3"/>
          <p:cNvSpPr>
            <a:spLocks noGrp="1"/>
          </p:cNvSpPr>
          <p:nvPr/>
        </p:nvSpPr>
        <p:spPr>
          <a:xfrm>
            <a:off x="9200000" y="1950000"/>
            <a:ext cx="200000" cy="2000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4" name="Ico4"/>
          <p:cNvSpPr>
            <a:spLocks noGrp="1"/>
          </p:cNvSpPr>
          <p:nvPr/>
        </p:nvSpPr>
        <p:spPr>
          <a:xfrm>
            <a:off x="9900000" y="1450000"/>
            <a:ext cx="200000" cy="2000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5" name="Ico5"/>
          <p:cNvSpPr>
            <a:spLocks noGrp="1"/>
          </p:cNvSpPr>
          <p:nvPr/>
        </p:nvSpPr>
        <p:spPr>
          <a:xfrm>
            <a:off x="10600000" y="950000"/>
            <a:ext cx="200000" cy="20000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000000"/>
            <a:ext cx="100" cy="100"/>
          </a:xfrm>
        </p:spPr>
        <p:txBody>
          <a:bodyPr>
            <a:normAutofit fontScale="90000"/>
          </a:bodyPr>
          <a:lstStyle/>
          <a:p>
            <a:endParaRPr/>
          </a:p>
        </p:txBody>
      </p:sp>
      <p:sp>
        <p:nvSpPr>
          <p:cNvPr id="3" name="E1"/>
          <p:cNvSpPr>
            <a:spLocks noGrp="1"/>
          </p:cNvSpPr>
          <p:nvPr/>
        </p:nvSpPr>
        <p:spPr>
          <a:xfrm>
            <a:off x="2125226" y="2000000"/>
            <a:ext cx="2600000" cy="4200000"/>
          </a:xfrm>
          <a:prstGeom prst="rect">
            <a:avLst/>
          </a:prstGeom>
          <a:solidFill>
            <a:srgbClr val="F9F0F0"/>
          </a:solidFill>
          <a:ln w="19050">
            <a:solidFill>
              <a:srgbClr val="C0000C"/>
            </a:solidFill>
          </a:ln>
        </p:spPr>
        <p:txBody>
          <a:bodyPr lIns="182880" tIns="182880" rIns="182880" bIns="182880"/>
          <a:lstStyle/>
          <a:p>
            <a:pPr algn="ctr">
              <a:buNone/>
            </a:pPr>
            <a:r>
              <a:rPr lang="pl-PL" sz="3600" b="1" dirty="0">
                <a:solidFill>
                  <a:srgbClr val="C0000C"/>
                </a:solidFill>
              </a:rPr>
              <a:t>I</a:t>
            </a:r>
          </a:p>
          <a:p>
            <a:pPr algn="ctr">
              <a:buNone/>
            </a:pPr>
            <a:r>
              <a:rPr lang="pl-PL" sz="1400" b="1" dirty="0">
                <a:solidFill>
                  <a:srgbClr val="333333"/>
                </a:solidFill>
              </a:rPr>
              <a:t>URUCHOMIENIE TESTOWE</a:t>
            </a:r>
          </a:p>
          <a:p>
            <a:pPr algn="ctr">
              <a:buNone/>
            </a:pPr>
            <a:r>
              <a:rPr lang="pl-PL" sz="1600" dirty="0"/>
              <a:t>Testowa wersja EZD RP – zapoznanie z systemem przez administratorów i koordynatorów</a:t>
            </a:r>
          </a:p>
        </p:txBody>
      </p:sp>
      <p:sp>
        <p:nvSpPr>
          <p:cNvPr id="5" name="E3"/>
          <p:cNvSpPr>
            <a:spLocks noGrp="1"/>
          </p:cNvSpPr>
          <p:nvPr/>
        </p:nvSpPr>
        <p:spPr>
          <a:xfrm>
            <a:off x="4938165" y="2000000"/>
            <a:ext cx="2600000" cy="4200000"/>
          </a:xfrm>
          <a:prstGeom prst="rect">
            <a:avLst/>
          </a:prstGeom>
          <a:solidFill>
            <a:srgbClr val="F9F0F0"/>
          </a:solidFill>
          <a:ln w="19050">
            <a:solidFill>
              <a:srgbClr val="C0000C"/>
            </a:solidFill>
          </a:ln>
        </p:spPr>
        <p:txBody>
          <a:bodyPr lIns="182880" tIns="182880" rIns="182880" bIns="182880"/>
          <a:lstStyle/>
          <a:p>
            <a:pPr algn="ctr">
              <a:buNone/>
            </a:pPr>
            <a:r>
              <a:rPr lang="pl-PL" sz="3600" b="1" dirty="0">
                <a:solidFill>
                  <a:srgbClr val="C0000C"/>
                </a:solidFill>
              </a:rPr>
              <a:t>II</a:t>
            </a:r>
          </a:p>
          <a:p>
            <a:pPr algn="ctr">
              <a:buNone/>
            </a:pPr>
            <a:r>
              <a:rPr lang="pl-PL" sz="1400" b="1" dirty="0">
                <a:solidFill>
                  <a:srgbClr val="333333"/>
                </a:solidFill>
              </a:rPr>
              <a:t>EZD – SKŁAD CHRONOLOGICZNY</a:t>
            </a:r>
          </a:p>
          <a:p>
            <a:pPr algn="ctr">
              <a:buNone/>
            </a:pPr>
            <a:r>
              <a:rPr lang="pl-PL" sz="1600" dirty="0"/>
              <a:t>Rozpoczęcie elektronicznego dokumentowania spraw, uruchomienie składów chronologicznych</a:t>
            </a:r>
          </a:p>
        </p:txBody>
      </p:sp>
      <p:sp>
        <p:nvSpPr>
          <p:cNvPr id="6" name="E4"/>
          <p:cNvSpPr>
            <a:spLocks noGrp="1"/>
          </p:cNvSpPr>
          <p:nvPr/>
        </p:nvSpPr>
        <p:spPr>
          <a:xfrm>
            <a:off x="7751104" y="2030523"/>
            <a:ext cx="2600000" cy="4200000"/>
          </a:xfrm>
          <a:prstGeom prst="rect">
            <a:avLst/>
          </a:prstGeom>
          <a:solidFill>
            <a:srgbClr val="EEF3F9"/>
          </a:solidFill>
          <a:ln w="19050">
            <a:solidFill>
              <a:srgbClr val="1F4E79"/>
            </a:solidFill>
          </a:ln>
        </p:spPr>
        <p:txBody>
          <a:bodyPr lIns="182880" tIns="182880" rIns="182880" bIns="182880"/>
          <a:lstStyle/>
          <a:p>
            <a:pPr algn="ctr">
              <a:buNone/>
            </a:pPr>
            <a:r>
              <a:rPr lang="pl-PL" sz="3600" b="1" dirty="0">
                <a:solidFill>
                  <a:srgbClr val="1F4E79"/>
                </a:solidFill>
              </a:rPr>
              <a:t>III</a:t>
            </a:r>
          </a:p>
          <a:p>
            <a:pPr algn="ctr">
              <a:buNone/>
            </a:pPr>
            <a:r>
              <a:rPr lang="pl-PL" sz="1400" b="1" dirty="0">
                <a:solidFill>
                  <a:srgbClr val="333333"/>
                </a:solidFill>
              </a:rPr>
              <a:t>PEŁNE WDROŻENIE EZD</a:t>
            </a:r>
          </a:p>
          <a:p>
            <a:pPr algn="ctr">
              <a:buNone/>
            </a:pPr>
            <a:r>
              <a:rPr lang="pl-PL" sz="1600" dirty="0"/>
              <a:t>System EZD podstawowym sposobem dokumentowania przebiegu i załatwiania spraw w podmiocie</a:t>
            </a:r>
          </a:p>
        </p:txBody>
      </p:sp>
      <p:sp>
        <p:nvSpPr>
          <p:cNvPr id="99" name="CustomTitle"/>
          <p:cNvSpPr>
            <a:spLocks noGrp="1"/>
          </p:cNvSpPr>
          <p:nvPr/>
        </p:nvSpPr>
        <p:spPr>
          <a:xfrm>
            <a:off x="457200" y="900000"/>
            <a:ext cx="11277600" cy="75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/>
          <a:lstStyle/>
          <a:p>
            <a:pPr>
              <a:buNone/>
            </a:pPr>
            <a:r>
              <a:rPr lang="pl-PL" sz="2400" b="1" dirty="0">
                <a:solidFill>
                  <a:srgbClr val="C0000C"/>
                </a:solidFill>
              </a:rPr>
              <a:t>4 ETAPY WDROŻENIA SYSTEMU EZD RP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Title"/>
          <p:cNvSpPr>
            <a:spLocks noGrp="1"/>
          </p:cNvSpPr>
          <p:nvPr/>
        </p:nvSpPr>
        <p:spPr>
          <a:xfrm>
            <a:off x="457200" y="900000"/>
            <a:ext cx="11277600" cy="7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/>
          <a:lstStyle/>
          <a:p>
            <a:pPr>
              <a:buNone/>
            </a:pPr>
            <a:r>
              <a:rPr lang="pl-PL" sz="2400" b="1" dirty="0">
                <a:solidFill>
                  <a:srgbClr val="C0000C"/>
                </a:solidFill>
              </a:rPr>
              <a:t>CHARAKTER PROJEKTU WDROŻENIOWEGO</a:t>
            </a:r>
          </a:p>
        </p:txBody>
      </p:sp>
      <p:sp>
        <p:nvSpPr>
          <p:cNvPr id="3" name="Bar85"/>
          <p:cNvSpPr>
            <a:spLocks noGrp="1"/>
          </p:cNvSpPr>
          <p:nvPr/>
        </p:nvSpPr>
        <p:spPr>
          <a:xfrm>
            <a:off x="457200" y="1800000"/>
            <a:ext cx="9100000" cy="140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 lIns="274638" tIns="182880" rIns="274638" bIns="182880" anchor="ctr"/>
          <a:lstStyle/>
          <a:p>
            <a:pPr>
              <a:buNone/>
            </a:pPr>
            <a:r>
              <a:rPr lang="pl-PL" sz="4400" b="1" dirty="0">
                <a:solidFill>
                  <a:srgbClr val="FFFFFF"/>
                </a:solidFill>
              </a:rPr>
              <a:t>85%  </a:t>
            </a:r>
            <a:r>
              <a:rPr lang="pl-PL" sz="2000" dirty="0">
                <a:solidFill>
                  <a:srgbClr val="FFFFFF"/>
                </a:solidFill>
              </a:rPr>
              <a:t>Prace organizacyjno-merytoryczne</a:t>
            </a:r>
          </a:p>
        </p:txBody>
      </p:sp>
      <p:sp>
        <p:nvSpPr>
          <p:cNvPr id="4" name="Bar15"/>
          <p:cNvSpPr>
            <a:spLocks noGrp="1"/>
          </p:cNvSpPr>
          <p:nvPr/>
        </p:nvSpPr>
        <p:spPr>
          <a:xfrm>
            <a:off x="457200" y="3380000"/>
            <a:ext cx="1950000" cy="1400000"/>
          </a:xfrm>
          <a:prstGeom prst="rect">
            <a:avLst/>
          </a:prstGeom>
          <a:solidFill>
            <a:srgbClr val="1F4E79"/>
          </a:solidFill>
          <a:ln w="0">
            <a:noFill/>
          </a:ln>
        </p:spPr>
        <p:txBody>
          <a:bodyPr lIns="274638" tIns="182880" rIns="274638" bIns="182880" anchor="ctr"/>
          <a:lstStyle/>
          <a:p>
            <a:pPr>
              <a:buNone/>
            </a:pPr>
            <a:r>
              <a:rPr lang="pl-PL" sz="4400" b="1" dirty="0">
                <a:solidFill>
                  <a:srgbClr val="FFFFFF"/>
                </a:solidFill>
              </a:rPr>
              <a:t>15%</a:t>
            </a:r>
          </a:p>
          <a:p>
            <a:pPr>
              <a:buNone/>
            </a:pPr>
            <a:r>
              <a:rPr lang="pl-PL" sz="1600" dirty="0">
                <a:solidFill>
                  <a:srgbClr val="FFFFFF"/>
                </a:solidFill>
              </a:rPr>
              <a:t>Prace techniczne</a:t>
            </a:r>
          </a:p>
        </p:txBody>
      </p:sp>
      <p:sp>
        <p:nvSpPr>
          <p:cNvPr id="5" name="MsgBox"/>
          <p:cNvSpPr>
            <a:spLocks noGrp="1"/>
          </p:cNvSpPr>
          <p:nvPr/>
        </p:nvSpPr>
        <p:spPr>
          <a:xfrm>
            <a:off x="457200" y="5000000"/>
            <a:ext cx="11277600" cy="1300000"/>
          </a:xfrm>
          <a:prstGeom prst="rect">
            <a:avLst/>
          </a:prstGeom>
          <a:solidFill>
            <a:srgbClr val="FFF2F2"/>
          </a:solidFill>
          <a:ln w="19050">
            <a:solidFill>
              <a:srgbClr val="C0000C"/>
            </a:solidFill>
          </a:ln>
        </p:spPr>
        <p:txBody>
          <a:bodyPr lIns="182880" tIns="182880" rIns="182880" bIns="182880" anchor="ctr"/>
          <a:lstStyle/>
          <a:p>
            <a:pPr algn="ctr">
              <a:buNone/>
            </a:pPr>
            <a:r>
              <a:rPr lang="pl-PL" sz="1700" b="1" dirty="0">
                <a:solidFill>
                  <a:srgbClr val="C0000C"/>
                </a:solidFill>
              </a:rPr>
              <a:t>Wdrożenie EZD RP to projekt o charakterze organizacyjno-merytorycznym – ewolucyjna zmiana kultury pracy</a:t>
            </a:r>
          </a:p>
          <a:p>
            <a:pPr algn="ctr">
              <a:buNone/>
            </a:pPr>
            <a:r>
              <a:rPr lang="pl-PL" sz="1500" dirty="0"/>
              <a:t>Wymaga zmiany kultury organizacyjnej, wsparcia kadry kierowniczej i zaangażowania pracowników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Rect"/>
          <p:cNvSpPr>
            <a:spLocks noGrp="1"/>
          </p:cNvSpPr>
          <p:nvPr/>
        </p:nvSpPr>
        <p:spPr>
          <a:xfrm>
            <a:off x="0" y="2400000"/>
            <a:ext cx="12192000" cy="30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3" name="SectionTitle"/>
          <p:cNvSpPr>
            <a:spLocks noGrp="1"/>
          </p:cNvSpPr>
          <p:nvPr/>
        </p:nvSpPr>
        <p:spPr>
          <a:xfrm>
            <a:off x="609600" y="2800000"/>
            <a:ext cx="10972800" cy="1200000"/>
          </a:xfrm>
          <a:prstGeom prst="rect">
            <a:avLst/>
          </a:prstGeom>
          <a:noFill/>
          <a:ln w="0">
            <a:noFill/>
          </a:ln>
        </p:spPr>
        <p:txBody>
          <a:bodyPr anchor="ctr"/>
          <a:lstStyle/>
          <a:p>
            <a:pPr algn="ctr">
              <a:buNone/>
            </a:pPr>
            <a:r>
              <a:rPr lang="pl-PL" sz="3600" b="1" dirty="0">
                <a:solidFill>
                  <a:srgbClr val="C0000C"/>
                </a:solidFill>
              </a:rPr>
              <a:t>CZĘŚĆ 5: HARMONOGRAM WDROŻENIA</a:t>
            </a:r>
          </a:p>
        </p:txBody>
      </p:sp>
      <p:sp>
        <p:nvSpPr>
          <p:cNvPr id="4" name="SubBox"/>
          <p:cNvSpPr>
            <a:spLocks noGrp="1"/>
          </p:cNvSpPr>
          <p:nvPr/>
        </p:nvSpPr>
        <p:spPr>
          <a:xfrm>
            <a:off x="609600" y="4115000"/>
            <a:ext cx="10972800" cy="700000"/>
          </a:xfrm>
          <a:prstGeom prst="rect">
            <a:avLst/>
          </a:prstGeom>
          <a:solidFill>
            <a:srgbClr val="F5F5F5"/>
          </a:solidFill>
          <a:ln w="0">
            <a:noFill/>
          </a:ln>
        </p:spPr>
        <p:txBody>
          <a:bodyPr anchor="ctr"/>
          <a:lstStyle/>
          <a:p>
            <a:pPr algn="ctr">
              <a:buNone/>
            </a:pPr>
            <a:r>
              <a:rPr lang="pl-PL" sz="1800" dirty="0">
                <a:solidFill>
                  <a:srgbClr val="333333"/>
                </a:solidFill>
              </a:rPr>
              <a:t>Plan działań krok po kroku</a:t>
            </a:r>
          </a:p>
        </p:txBody>
      </p:sp>
      <p:sp>
        <p:nvSpPr>
          <p:cNvPr id="200" name="Ico0"/>
          <p:cNvSpPr>
            <a:spLocks noGrp="1"/>
          </p:cNvSpPr>
          <p:nvPr/>
        </p:nvSpPr>
        <p:spPr>
          <a:xfrm>
            <a:off x="9100000" y="600000"/>
            <a:ext cx="1900000" cy="1800000"/>
          </a:xfrm>
          <a:prstGeom prst="rect">
            <a:avLst/>
          </a:prstGeom>
          <a:solidFill>
            <a:srgbClr val="FFFFFF"/>
          </a:solidFill>
          <a:ln w="35000">
            <a:solidFill>
              <a:srgbClr val="1F4E79"/>
            </a:solidFill>
          </a:ln>
        </p:spPr>
        <p:txBody>
          <a:bodyPr/>
          <a:lstStyle/>
          <a:p>
            <a:endParaRPr lang="pl-PL"/>
          </a:p>
        </p:txBody>
      </p:sp>
      <p:sp>
        <p:nvSpPr>
          <p:cNvPr id="201" name="Ico1"/>
          <p:cNvSpPr>
            <a:spLocks noGrp="1"/>
          </p:cNvSpPr>
          <p:nvPr/>
        </p:nvSpPr>
        <p:spPr>
          <a:xfrm>
            <a:off x="9100000" y="600000"/>
            <a:ext cx="1900000" cy="450000"/>
          </a:xfrm>
          <a:prstGeom prst="rect">
            <a:avLst/>
          </a:prstGeom>
          <a:solidFill>
            <a:srgbClr val="1F4E7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2" name="Ico2"/>
          <p:cNvSpPr>
            <a:spLocks noGrp="1"/>
          </p:cNvSpPr>
          <p:nvPr/>
        </p:nvSpPr>
        <p:spPr>
          <a:xfrm>
            <a:off x="9450000" y="450000"/>
            <a:ext cx="200000" cy="350000"/>
          </a:xfrm>
          <a:prstGeom prst="ellipse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3" name="Ico3"/>
          <p:cNvSpPr>
            <a:spLocks noGrp="1"/>
          </p:cNvSpPr>
          <p:nvPr/>
        </p:nvSpPr>
        <p:spPr>
          <a:xfrm>
            <a:off x="10550000" y="450000"/>
            <a:ext cx="200000" cy="350000"/>
          </a:xfrm>
          <a:prstGeom prst="ellipse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4" name="Ico4"/>
          <p:cNvSpPr>
            <a:spLocks noGrp="1"/>
          </p:cNvSpPr>
          <p:nvPr/>
        </p:nvSpPr>
        <p:spPr>
          <a:xfrm>
            <a:off x="9280000" y="1300000"/>
            <a:ext cx="150000" cy="150000"/>
          </a:xfrm>
          <a:prstGeom prst="ellipse">
            <a:avLst/>
          </a:prstGeom>
          <a:solidFill>
            <a:srgbClr val="AAAAAA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5" name="Ico5"/>
          <p:cNvSpPr>
            <a:spLocks noGrp="1"/>
          </p:cNvSpPr>
          <p:nvPr/>
        </p:nvSpPr>
        <p:spPr>
          <a:xfrm>
            <a:off x="9580000" y="1300000"/>
            <a:ext cx="150000" cy="150000"/>
          </a:xfrm>
          <a:prstGeom prst="ellipse">
            <a:avLst/>
          </a:prstGeom>
          <a:solidFill>
            <a:srgbClr val="1F4E7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6" name="Ico6"/>
          <p:cNvSpPr>
            <a:spLocks noGrp="1"/>
          </p:cNvSpPr>
          <p:nvPr/>
        </p:nvSpPr>
        <p:spPr>
          <a:xfrm>
            <a:off x="9880000" y="1300000"/>
            <a:ext cx="150000" cy="150000"/>
          </a:xfrm>
          <a:prstGeom prst="ellipse">
            <a:avLst/>
          </a:prstGeom>
          <a:solidFill>
            <a:srgbClr val="1F4E7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7" name="Ico7"/>
          <p:cNvSpPr>
            <a:spLocks noGrp="1"/>
          </p:cNvSpPr>
          <p:nvPr/>
        </p:nvSpPr>
        <p:spPr>
          <a:xfrm>
            <a:off x="10180000" y="1300000"/>
            <a:ext cx="150000" cy="150000"/>
          </a:xfrm>
          <a:prstGeom prst="ellipse">
            <a:avLst/>
          </a:prstGeom>
          <a:solidFill>
            <a:srgbClr val="1F4E7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8" name="Ico8"/>
          <p:cNvSpPr>
            <a:spLocks noGrp="1"/>
          </p:cNvSpPr>
          <p:nvPr/>
        </p:nvSpPr>
        <p:spPr>
          <a:xfrm>
            <a:off x="10480000" y="1300000"/>
            <a:ext cx="150000" cy="150000"/>
          </a:xfrm>
          <a:prstGeom prst="ellipse">
            <a:avLst/>
          </a:prstGeom>
          <a:solidFill>
            <a:srgbClr val="1F4E7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9" name="Ico9"/>
          <p:cNvSpPr>
            <a:spLocks noGrp="1"/>
          </p:cNvSpPr>
          <p:nvPr/>
        </p:nvSpPr>
        <p:spPr>
          <a:xfrm>
            <a:off x="9280000" y="1650000"/>
            <a:ext cx="150000" cy="150000"/>
          </a:xfrm>
          <a:prstGeom prst="ellipse">
            <a:avLst/>
          </a:prstGeom>
          <a:solidFill>
            <a:srgbClr val="1F4E7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10" name="Ico10"/>
          <p:cNvSpPr>
            <a:spLocks noGrp="1"/>
          </p:cNvSpPr>
          <p:nvPr/>
        </p:nvSpPr>
        <p:spPr>
          <a:xfrm>
            <a:off x="9580000" y="1650000"/>
            <a:ext cx="150000" cy="150000"/>
          </a:xfrm>
          <a:prstGeom prst="ellipse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11" name="Ico11"/>
          <p:cNvSpPr>
            <a:spLocks noGrp="1"/>
          </p:cNvSpPr>
          <p:nvPr/>
        </p:nvSpPr>
        <p:spPr>
          <a:xfrm>
            <a:off x="9880000" y="1650000"/>
            <a:ext cx="200000" cy="200000"/>
          </a:xfrm>
          <a:prstGeom prst="ellipse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12" name="Ico12"/>
          <p:cNvSpPr>
            <a:spLocks noGrp="1"/>
          </p:cNvSpPr>
          <p:nvPr/>
        </p:nvSpPr>
        <p:spPr>
          <a:xfrm>
            <a:off x="10180000" y="1650000"/>
            <a:ext cx="150000" cy="150000"/>
          </a:xfrm>
          <a:prstGeom prst="ellipse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13" name="Ico13"/>
          <p:cNvSpPr>
            <a:spLocks noGrp="1"/>
          </p:cNvSpPr>
          <p:nvPr/>
        </p:nvSpPr>
        <p:spPr>
          <a:xfrm>
            <a:off x="10480000" y="1650000"/>
            <a:ext cx="150000" cy="150000"/>
          </a:xfrm>
          <a:prstGeom prst="ellipse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000000"/>
            <a:ext cx="100" cy="100"/>
          </a:xfrm>
        </p:spPr>
        <p:txBody>
          <a:bodyPr>
            <a:normAutofit fontScale="90000"/>
          </a:bodyPr>
          <a:lstStyle/>
          <a:p>
            <a:endParaRPr/>
          </a:p>
        </p:txBody>
      </p:sp>
      <p:sp>
        <p:nvSpPr>
          <p:cNvPr id="5" name="TimeLine"/>
          <p:cNvSpPr>
            <a:spLocks noGrp="1"/>
          </p:cNvSpPr>
          <p:nvPr/>
        </p:nvSpPr>
        <p:spPr>
          <a:xfrm>
            <a:off x="457200" y="3500000"/>
            <a:ext cx="11277600" cy="60000"/>
          </a:xfrm>
          <a:prstGeom prst="rect">
            <a:avLst/>
          </a:prstGeom>
          <a:solidFill>
            <a:srgbClr val="CCCCC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" name="Dot0"/>
          <p:cNvSpPr>
            <a:spLocks noGrp="1"/>
          </p:cNvSpPr>
          <p:nvPr/>
        </p:nvSpPr>
        <p:spPr>
          <a:xfrm>
            <a:off x="977200" y="3400000"/>
            <a:ext cx="180000" cy="180000"/>
          </a:xfrm>
          <a:prstGeom prst="ellipse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1" name="PhaseBox0"/>
          <p:cNvSpPr>
            <a:spLocks noGrp="1"/>
          </p:cNvSpPr>
          <p:nvPr/>
        </p:nvSpPr>
        <p:spPr>
          <a:xfrm>
            <a:off x="657200" y="4000000"/>
            <a:ext cx="800000" cy="150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 lIns="91440" tIns="91440" rIns="91440" bIns="91440" anchor="ctr"/>
          <a:lstStyle/>
          <a:p>
            <a:pPr algn="ctr">
              <a:buNone/>
            </a:pPr>
            <a:r>
              <a:rPr lang="pl-PL" sz="900" dirty="0">
                <a:solidFill>
                  <a:srgbClr val="FFFFFF"/>
                </a:solidFill>
              </a:rPr>
              <a:t>Spotkanie startowe</a:t>
            </a:r>
          </a:p>
        </p:txBody>
      </p:sp>
      <p:sp>
        <p:nvSpPr>
          <p:cNvPr id="23" name="Dot1"/>
          <p:cNvSpPr>
            <a:spLocks noGrp="1"/>
          </p:cNvSpPr>
          <p:nvPr/>
        </p:nvSpPr>
        <p:spPr>
          <a:xfrm>
            <a:off x="2177200" y="3400000"/>
            <a:ext cx="180000" cy="180000"/>
          </a:xfrm>
          <a:prstGeom prst="ellipse">
            <a:avLst/>
          </a:prstGeom>
          <a:solidFill>
            <a:srgbClr val="1F4E7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4" name="PhaseBox1"/>
          <p:cNvSpPr>
            <a:spLocks noGrp="1"/>
          </p:cNvSpPr>
          <p:nvPr/>
        </p:nvSpPr>
        <p:spPr>
          <a:xfrm>
            <a:off x="1857200" y="2000000"/>
            <a:ext cx="800000" cy="1500000"/>
          </a:xfrm>
          <a:prstGeom prst="rect">
            <a:avLst/>
          </a:prstGeom>
          <a:solidFill>
            <a:srgbClr val="1F4E79"/>
          </a:solidFill>
          <a:ln w="0">
            <a:noFill/>
          </a:ln>
        </p:spPr>
        <p:txBody>
          <a:bodyPr lIns="91440" tIns="91440" rIns="91440" bIns="91440" anchor="ctr"/>
          <a:lstStyle/>
          <a:p>
            <a:pPr algn="ctr">
              <a:buNone/>
            </a:pPr>
            <a:r>
              <a:rPr lang="pl-PL" sz="900" dirty="0">
                <a:solidFill>
                  <a:srgbClr val="FFFFFF"/>
                </a:solidFill>
              </a:rPr>
              <a:t>Powołanie zespołu</a:t>
            </a:r>
          </a:p>
        </p:txBody>
      </p:sp>
      <p:sp>
        <p:nvSpPr>
          <p:cNvPr id="26" name="Dot2"/>
          <p:cNvSpPr>
            <a:spLocks noGrp="1"/>
          </p:cNvSpPr>
          <p:nvPr/>
        </p:nvSpPr>
        <p:spPr>
          <a:xfrm>
            <a:off x="3377200" y="3400000"/>
            <a:ext cx="180000" cy="180000"/>
          </a:xfrm>
          <a:prstGeom prst="ellipse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7" name="PhaseBox2"/>
          <p:cNvSpPr>
            <a:spLocks noGrp="1"/>
          </p:cNvSpPr>
          <p:nvPr/>
        </p:nvSpPr>
        <p:spPr>
          <a:xfrm>
            <a:off x="3057200" y="4000000"/>
            <a:ext cx="800000" cy="150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 lIns="91440" tIns="91440" rIns="91440" bIns="91440" anchor="ctr"/>
          <a:lstStyle/>
          <a:p>
            <a:pPr algn="ctr">
              <a:buNone/>
            </a:pPr>
            <a:r>
              <a:rPr lang="pl-PL" sz="900" dirty="0">
                <a:solidFill>
                  <a:srgbClr val="FFFFFF"/>
                </a:solidFill>
              </a:rPr>
              <a:t>Przygotowanie szablonów</a:t>
            </a:r>
          </a:p>
        </p:txBody>
      </p:sp>
      <p:sp>
        <p:nvSpPr>
          <p:cNvPr id="29" name="Dot3"/>
          <p:cNvSpPr>
            <a:spLocks noGrp="1"/>
          </p:cNvSpPr>
          <p:nvPr/>
        </p:nvSpPr>
        <p:spPr>
          <a:xfrm>
            <a:off x="4577200" y="3400000"/>
            <a:ext cx="180000" cy="180000"/>
          </a:xfrm>
          <a:prstGeom prst="ellipse">
            <a:avLst/>
          </a:prstGeom>
          <a:solidFill>
            <a:srgbClr val="1F4E7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30" name="PhaseBox3"/>
          <p:cNvSpPr>
            <a:spLocks noGrp="1"/>
          </p:cNvSpPr>
          <p:nvPr/>
        </p:nvSpPr>
        <p:spPr>
          <a:xfrm>
            <a:off x="4257200" y="2000000"/>
            <a:ext cx="800000" cy="1500000"/>
          </a:xfrm>
          <a:prstGeom prst="rect">
            <a:avLst/>
          </a:prstGeom>
          <a:solidFill>
            <a:srgbClr val="1F4E79"/>
          </a:solidFill>
          <a:ln w="0">
            <a:noFill/>
          </a:ln>
        </p:spPr>
        <p:txBody>
          <a:bodyPr lIns="91440" tIns="91440" rIns="91440" bIns="91440" anchor="ctr"/>
          <a:lstStyle/>
          <a:p>
            <a:pPr algn="ctr">
              <a:buNone/>
            </a:pPr>
            <a:r>
              <a:rPr lang="pl-PL" sz="900" dirty="0">
                <a:solidFill>
                  <a:srgbClr val="FFFFFF"/>
                </a:solidFill>
              </a:rPr>
              <a:t>Szkolenia konfiguracyjne I-III</a:t>
            </a:r>
          </a:p>
        </p:txBody>
      </p:sp>
      <p:sp>
        <p:nvSpPr>
          <p:cNvPr id="32" name="Dot4"/>
          <p:cNvSpPr>
            <a:spLocks noGrp="1"/>
          </p:cNvSpPr>
          <p:nvPr/>
        </p:nvSpPr>
        <p:spPr>
          <a:xfrm>
            <a:off x="5777200" y="3400000"/>
            <a:ext cx="180000" cy="180000"/>
          </a:xfrm>
          <a:prstGeom prst="ellipse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33" name="PhaseBox4"/>
          <p:cNvSpPr>
            <a:spLocks noGrp="1"/>
          </p:cNvSpPr>
          <p:nvPr/>
        </p:nvSpPr>
        <p:spPr>
          <a:xfrm>
            <a:off x="5457200" y="4000000"/>
            <a:ext cx="800000" cy="150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 lIns="91440" tIns="91440" rIns="91440" bIns="91440" anchor="ctr"/>
          <a:lstStyle/>
          <a:p>
            <a:pPr algn="ctr">
              <a:buNone/>
            </a:pPr>
            <a:r>
              <a:rPr lang="pl-PL" sz="900" dirty="0">
                <a:solidFill>
                  <a:srgbClr val="FFFFFF"/>
                </a:solidFill>
              </a:rPr>
              <a:t>Szkol. koordynatorów</a:t>
            </a:r>
          </a:p>
        </p:txBody>
      </p:sp>
      <p:sp>
        <p:nvSpPr>
          <p:cNvPr id="35" name="Dot5"/>
          <p:cNvSpPr>
            <a:spLocks noGrp="1"/>
          </p:cNvSpPr>
          <p:nvPr/>
        </p:nvSpPr>
        <p:spPr>
          <a:xfrm>
            <a:off x="6977200" y="3400000"/>
            <a:ext cx="180000" cy="180000"/>
          </a:xfrm>
          <a:prstGeom prst="ellipse">
            <a:avLst/>
          </a:prstGeom>
          <a:solidFill>
            <a:srgbClr val="1F4E7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36" name="PhaseBox5"/>
          <p:cNvSpPr>
            <a:spLocks noGrp="1"/>
          </p:cNvSpPr>
          <p:nvPr/>
        </p:nvSpPr>
        <p:spPr>
          <a:xfrm>
            <a:off x="6657200" y="2000000"/>
            <a:ext cx="800000" cy="1500000"/>
          </a:xfrm>
          <a:prstGeom prst="rect">
            <a:avLst/>
          </a:prstGeom>
          <a:solidFill>
            <a:srgbClr val="1F4E79"/>
          </a:solidFill>
          <a:ln w="0">
            <a:noFill/>
          </a:ln>
        </p:spPr>
        <p:txBody>
          <a:bodyPr lIns="91440" tIns="91440" rIns="91440" bIns="91440" anchor="ctr"/>
          <a:lstStyle/>
          <a:p>
            <a:pPr algn="ctr">
              <a:buNone/>
            </a:pPr>
            <a:r>
              <a:rPr lang="pl-PL" sz="900" dirty="0">
                <a:solidFill>
                  <a:srgbClr val="FFFFFF"/>
                </a:solidFill>
              </a:rPr>
              <a:t>Weryfikacja konfiguracji</a:t>
            </a:r>
          </a:p>
        </p:txBody>
      </p:sp>
      <p:sp>
        <p:nvSpPr>
          <p:cNvPr id="38" name="Dot6"/>
          <p:cNvSpPr>
            <a:spLocks noGrp="1"/>
          </p:cNvSpPr>
          <p:nvPr/>
        </p:nvSpPr>
        <p:spPr>
          <a:xfrm>
            <a:off x="8177200" y="3400000"/>
            <a:ext cx="180000" cy="180000"/>
          </a:xfrm>
          <a:prstGeom prst="ellipse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39" name="PhaseBox6"/>
          <p:cNvSpPr>
            <a:spLocks noGrp="1"/>
          </p:cNvSpPr>
          <p:nvPr/>
        </p:nvSpPr>
        <p:spPr>
          <a:xfrm>
            <a:off x="7857200" y="4000000"/>
            <a:ext cx="800000" cy="150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 lIns="91440" tIns="91440" rIns="91440" bIns="91440" anchor="ctr"/>
          <a:lstStyle/>
          <a:p>
            <a:pPr algn="ctr">
              <a:buNone/>
            </a:pPr>
            <a:r>
              <a:rPr lang="pl-PL" sz="900" dirty="0">
                <a:solidFill>
                  <a:srgbClr val="FFFFFF"/>
                </a:solidFill>
              </a:rPr>
              <a:t>Szkolenia pracowników</a:t>
            </a:r>
          </a:p>
        </p:txBody>
      </p:sp>
      <p:sp>
        <p:nvSpPr>
          <p:cNvPr id="41" name="Dot7"/>
          <p:cNvSpPr>
            <a:spLocks noGrp="1"/>
          </p:cNvSpPr>
          <p:nvPr/>
        </p:nvSpPr>
        <p:spPr>
          <a:xfrm>
            <a:off x="9377200" y="3400000"/>
            <a:ext cx="180000" cy="180000"/>
          </a:xfrm>
          <a:prstGeom prst="ellipse">
            <a:avLst/>
          </a:prstGeom>
          <a:solidFill>
            <a:srgbClr val="1F4E7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42" name="PhaseBox7"/>
          <p:cNvSpPr>
            <a:spLocks noGrp="1"/>
          </p:cNvSpPr>
          <p:nvPr/>
        </p:nvSpPr>
        <p:spPr>
          <a:xfrm>
            <a:off x="9057200" y="2000000"/>
            <a:ext cx="800000" cy="1500000"/>
          </a:xfrm>
          <a:prstGeom prst="rect">
            <a:avLst/>
          </a:prstGeom>
          <a:solidFill>
            <a:srgbClr val="1F4E79"/>
          </a:solidFill>
          <a:ln w="0">
            <a:noFill/>
          </a:ln>
        </p:spPr>
        <p:txBody>
          <a:bodyPr lIns="91440" tIns="91440" rIns="91440" bIns="91440" anchor="ctr"/>
          <a:lstStyle/>
          <a:p>
            <a:pPr algn="ctr">
              <a:buNone/>
            </a:pPr>
            <a:r>
              <a:rPr lang="pl-PL" sz="900" dirty="0">
                <a:solidFill>
                  <a:srgbClr val="FFFFFF"/>
                </a:solidFill>
              </a:rPr>
              <a:t>Weryfikacja gotowości</a:t>
            </a:r>
          </a:p>
        </p:txBody>
      </p:sp>
      <p:sp>
        <p:nvSpPr>
          <p:cNvPr id="44" name="Dot8"/>
          <p:cNvSpPr>
            <a:spLocks noGrp="1"/>
          </p:cNvSpPr>
          <p:nvPr/>
        </p:nvSpPr>
        <p:spPr>
          <a:xfrm>
            <a:off x="10577200" y="3400000"/>
            <a:ext cx="180000" cy="180000"/>
          </a:xfrm>
          <a:prstGeom prst="ellipse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45" name="PhaseBox8"/>
          <p:cNvSpPr>
            <a:spLocks noGrp="1"/>
          </p:cNvSpPr>
          <p:nvPr/>
        </p:nvSpPr>
        <p:spPr>
          <a:xfrm>
            <a:off x="10257200" y="4000000"/>
            <a:ext cx="800000" cy="150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 lIns="91440" tIns="91440" rIns="91440" bIns="91440" anchor="ctr"/>
          <a:lstStyle/>
          <a:p>
            <a:pPr algn="ctr">
              <a:buNone/>
            </a:pPr>
            <a:r>
              <a:rPr lang="pl-PL" sz="900" dirty="0">
                <a:solidFill>
                  <a:srgbClr val="FFFFFF"/>
                </a:solidFill>
              </a:rPr>
              <a:t>URUCHOMIENIE PRODUKCYJNE</a:t>
            </a:r>
          </a:p>
        </p:txBody>
      </p:sp>
      <p:sp>
        <p:nvSpPr>
          <p:cNvPr id="99" name="CustomTitle"/>
          <p:cNvSpPr>
            <a:spLocks noGrp="1"/>
          </p:cNvSpPr>
          <p:nvPr/>
        </p:nvSpPr>
        <p:spPr>
          <a:xfrm>
            <a:off x="457200" y="900000"/>
            <a:ext cx="11277600" cy="75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/>
          <a:lstStyle/>
          <a:p>
            <a:pPr>
              <a:buNone/>
            </a:pPr>
            <a:r>
              <a:rPr lang="pl-PL" sz="2400" b="1" dirty="0">
                <a:solidFill>
                  <a:srgbClr val="C0000C"/>
                </a:solidFill>
              </a:rPr>
              <a:t>HARMONOGRAM WDROŻENIA – 2. GRUPA | KWIECEŃ–SIERPIEŃ 2026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Title"/>
          <p:cNvSpPr>
            <a:spLocks noGrp="1"/>
          </p:cNvSpPr>
          <p:nvPr/>
        </p:nvSpPr>
        <p:spPr>
          <a:xfrm>
            <a:off x="457200" y="671400"/>
            <a:ext cx="11277600" cy="7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/>
          <a:lstStyle/>
          <a:p>
            <a:pPr>
              <a:buNone/>
            </a:pPr>
            <a:r>
              <a:rPr lang="pl-PL" sz="2400" b="1" dirty="0">
                <a:solidFill>
                  <a:srgbClr val="C0000C"/>
                </a:solidFill>
              </a:rPr>
              <a:t>KAMIENIE MILOWE WDROŻENIA</a:t>
            </a:r>
          </a:p>
        </p:txBody>
      </p:sp>
      <p:sp>
        <p:nvSpPr>
          <p:cNvPr id="3" name="BodyContent"/>
          <p:cNvSpPr>
            <a:spLocks noGrp="1"/>
          </p:cNvSpPr>
          <p:nvPr/>
        </p:nvSpPr>
        <p:spPr>
          <a:xfrm>
            <a:off x="457200" y="1069000"/>
            <a:ext cx="11277600" cy="56239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/>
          <a:lstStyle/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C0000C"/>
                </a:solidFill>
              </a:rPr>
              <a:t>I</a:t>
            </a:r>
          </a:p>
          <a:p>
            <a:pPr>
              <a:lnSpc>
                <a:spcPct val="150000"/>
              </a:lnSpc>
              <a:buNone/>
            </a:pPr>
            <a:r>
              <a:rPr lang="pl-PL" sz="1600" dirty="0"/>
              <a:t>Powołanie Zespołu Wdrożeniowego w każdej jednostce (zarządzenie wewnętrzne)</a:t>
            </a:r>
          </a:p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C0000C"/>
                </a:solidFill>
              </a:rPr>
              <a:t>II</a:t>
            </a:r>
          </a:p>
          <a:p>
            <a:pPr>
              <a:lnSpc>
                <a:spcPct val="150000"/>
              </a:lnSpc>
              <a:buNone/>
            </a:pPr>
            <a:r>
              <a:rPr lang="pl-PL" sz="1600" dirty="0"/>
              <a:t>Zakup sprzętu do punktów kancelaryjnych (skanery, drukarki i skanery kodów kreskowych)</a:t>
            </a:r>
          </a:p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C0000C"/>
                </a:solidFill>
              </a:rPr>
              <a:t>III</a:t>
            </a:r>
          </a:p>
          <a:p>
            <a:pPr>
              <a:lnSpc>
                <a:spcPct val="150000"/>
              </a:lnSpc>
              <a:buNone/>
            </a:pPr>
            <a:r>
              <a:rPr lang="pl-PL" sz="1600" dirty="0"/>
              <a:t>Weryfikacja stanu akceptacji normatywów kancelaryjno-archiwalnych przez Archiwum Państwowe</a:t>
            </a:r>
          </a:p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C0000C"/>
                </a:solidFill>
              </a:rPr>
              <a:t>IV</a:t>
            </a:r>
          </a:p>
          <a:p>
            <a:pPr>
              <a:lnSpc>
                <a:spcPct val="150000"/>
              </a:lnSpc>
              <a:buNone/>
            </a:pPr>
            <a:r>
              <a:rPr lang="pl-PL" sz="1600" dirty="0"/>
              <a:t>Potwierdzenie prawidłowości skonfigurowania instancji testowej systemu EZD RP</a:t>
            </a:r>
          </a:p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C0000C"/>
                </a:solidFill>
              </a:rPr>
              <a:t>V</a:t>
            </a:r>
          </a:p>
          <a:p>
            <a:pPr>
              <a:lnSpc>
                <a:spcPct val="150000"/>
              </a:lnSpc>
              <a:buNone/>
            </a:pPr>
            <a:r>
              <a:rPr lang="pl-PL" sz="1600" dirty="0"/>
              <a:t>Szkolenie koordynatorów – po 1 reprezentancie każdego wydziału/departamentu</a:t>
            </a:r>
          </a:p>
          <a:p>
            <a:pPr>
              <a:lnSpc>
                <a:spcPct val="150000"/>
              </a:lnSpc>
            </a:pPr>
            <a:r>
              <a:rPr lang="pl-PL" b="1" dirty="0">
                <a:solidFill>
                  <a:srgbClr val="C0000C"/>
                </a:solidFill>
              </a:rPr>
              <a:t>VI</a:t>
            </a:r>
          </a:p>
          <a:p>
            <a:pPr>
              <a:lnSpc>
                <a:spcPct val="150000"/>
              </a:lnSpc>
              <a:buNone/>
            </a:pPr>
            <a:r>
              <a:rPr lang="pl-PL" sz="1600" dirty="0"/>
              <a:t>Rozpoczęcie szkoleń dla pracowników </a:t>
            </a:r>
          </a:p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C0000C"/>
                </a:solidFill>
              </a:rPr>
              <a:t>VII</a:t>
            </a:r>
          </a:p>
          <a:p>
            <a:pPr>
              <a:lnSpc>
                <a:spcPct val="150000"/>
              </a:lnSpc>
              <a:buNone/>
            </a:pPr>
            <a:r>
              <a:rPr lang="pl-PL" sz="1600" dirty="0">
                <a:solidFill>
                  <a:srgbClr val="1F4E79"/>
                </a:solidFill>
              </a:rPr>
              <a:t>URUCHOMIENIE PRODUKCYJNE poszczególnych jednostek 2. grupy wdrożeniowej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Title"/>
          <p:cNvSpPr>
            <a:spLocks noGrp="1"/>
          </p:cNvSpPr>
          <p:nvPr/>
        </p:nvSpPr>
        <p:spPr>
          <a:xfrm>
            <a:off x="457200" y="900000"/>
            <a:ext cx="11277600" cy="7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/>
          <a:lstStyle/>
          <a:p>
            <a:pPr>
              <a:buNone/>
            </a:pPr>
            <a:r>
              <a:rPr lang="pl-PL" sz="2200" b="1" dirty="0">
                <a:solidFill>
                  <a:srgbClr val="C0000C"/>
                </a:solidFill>
              </a:rPr>
              <a:t>WARUNKI URUCHOMIENIA PRODUKCYJNEGO</a:t>
            </a:r>
          </a:p>
        </p:txBody>
      </p:sp>
      <p:sp>
        <p:nvSpPr>
          <p:cNvPr id="3" name="LeftCol"/>
          <p:cNvSpPr>
            <a:spLocks noGrp="1"/>
          </p:cNvSpPr>
          <p:nvPr/>
        </p:nvSpPr>
        <p:spPr>
          <a:xfrm>
            <a:off x="457200" y="1680000"/>
            <a:ext cx="5600000" cy="4720000"/>
          </a:xfrm>
          <a:prstGeom prst="rect">
            <a:avLst/>
          </a:prstGeom>
          <a:solidFill>
            <a:srgbClr val="FDF0F0"/>
          </a:solidFill>
          <a:ln w="19050">
            <a:solidFill>
              <a:srgbClr val="C0000C"/>
            </a:solidFill>
          </a:ln>
        </p:spPr>
        <p:txBody>
          <a:bodyPr lIns="182880" tIns="182880" rIns="182880" bIns="182880"/>
          <a:lstStyle/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C0000C"/>
                </a:solidFill>
              </a:rPr>
              <a:t>GOTOWOŚĆ TECHNICZNA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Dostęp wszystkich pracowników do systemu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Stabilne połączenie internetowe (stały adres IP)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Sprzęt lokalny: skanery, drukarki i skanery kodów kreskowych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Certyfikaty produkcyjne ePUAP, e-Doręczeń (opcj. KSEF)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Poprawna konfiguracja instancji produkcyjnej</a:t>
            </a:r>
          </a:p>
        </p:txBody>
      </p:sp>
      <p:sp>
        <p:nvSpPr>
          <p:cNvPr id="4" name="RightCol"/>
          <p:cNvSpPr>
            <a:spLocks noGrp="1"/>
          </p:cNvSpPr>
          <p:nvPr/>
        </p:nvSpPr>
        <p:spPr>
          <a:xfrm>
            <a:off x="6200000" y="1680000"/>
            <a:ext cx="5600000" cy="4720000"/>
          </a:xfrm>
          <a:prstGeom prst="rect">
            <a:avLst/>
          </a:prstGeom>
          <a:solidFill>
            <a:srgbClr val="EEF3F9"/>
          </a:solidFill>
          <a:ln w="19050">
            <a:solidFill>
              <a:srgbClr val="1F4E79"/>
            </a:solidFill>
          </a:ln>
        </p:spPr>
        <p:txBody>
          <a:bodyPr lIns="182880" tIns="182880" rIns="182880" bIns="182880"/>
          <a:lstStyle/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1F4E79"/>
                </a:solidFill>
              </a:rPr>
              <a:t>GOTOWOŚĆ ORGANIZACYJNA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Pozytywna ocena testów funkcjonalnych systemu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Zatwierdzone normatywy kancelaryjno-archiwalne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Zakończony proces konfiguracji i integracji systemu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Przeszkoleni wszyscy pracownicy do pracy w systemie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Zarządzenie o wprowadzeniu systemu wydane i doręczone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Rect"/>
          <p:cNvSpPr>
            <a:spLocks noGrp="1"/>
          </p:cNvSpPr>
          <p:nvPr/>
        </p:nvSpPr>
        <p:spPr>
          <a:xfrm>
            <a:off x="0" y="2400000"/>
            <a:ext cx="12192000" cy="30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3" name="SectionTitle"/>
          <p:cNvSpPr>
            <a:spLocks noGrp="1"/>
          </p:cNvSpPr>
          <p:nvPr/>
        </p:nvSpPr>
        <p:spPr>
          <a:xfrm>
            <a:off x="609600" y="2800000"/>
            <a:ext cx="10972800" cy="1200000"/>
          </a:xfrm>
          <a:prstGeom prst="rect">
            <a:avLst/>
          </a:prstGeom>
          <a:noFill/>
          <a:ln w="0">
            <a:noFill/>
          </a:ln>
        </p:spPr>
        <p:txBody>
          <a:bodyPr anchor="ctr"/>
          <a:lstStyle/>
          <a:p>
            <a:pPr algn="ctr">
              <a:buNone/>
            </a:pPr>
            <a:r>
              <a:rPr lang="pl-PL" sz="3600" b="1" dirty="0">
                <a:solidFill>
                  <a:srgbClr val="C0000C"/>
                </a:solidFill>
              </a:rPr>
              <a:t>CZĘŚĆ 6: ZESPÓŁ WDROŻENIOWY</a:t>
            </a:r>
          </a:p>
        </p:txBody>
      </p:sp>
      <p:sp>
        <p:nvSpPr>
          <p:cNvPr id="4" name="SubBox"/>
          <p:cNvSpPr>
            <a:spLocks noGrp="1"/>
          </p:cNvSpPr>
          <p:nvPr/>
        </p:nvSpPr>
        <p:spPr>
          <a:xfrm>
            <a:off x="609600" y="4115000"/>
            <a:ext cx="10972800" cy="700000"/>
          </a:xfrm>
          <a:prstGeom prst="rect">
            <a:avLst/>
          </a:prstGeom>
          <a:solidFill>
            <a:srgbClr val="F5F5F5"/>
          </a:solidFill>
          <a:ln w="0">
            <a:noFill/>
          </a:ln>
        </p:spPr>
        <p:txBody>
          <a:bodyPr anchor="ctr"/>
          <a:lstStyle/>
          <a:p>
            <a:pPr algn="ctr">
              <a:buNone/>
            </a:pPr>
            <a:r>
              <a:rPr lang="pl-PL" sz="1800" dirty="0">
                <a:solidFill>
                  <a:srgbClr val="333333"/>
                </a:solidFill>
              </a:rPr>
              <a:t>Role, kompetencje i rekomendowana struktura organizacyjna</a:t>
            </a:r>
          </a:p>
        </p:txBody>
      </p:sp>
      <p:sp>
        <p:nvSpPr>
          <p:cNvPr id="200" name="Ico0"/>
          <p:cNvSpPr>
            <a:spLocks noGrp="1"/>
          </p:cNvSpPr>
          <p:nvPr/>
        </p:nvSpPr>
        <p:spPr>
          <a:xfrm>
            <a:off x="9850000" y="500000"/>
            <a:ext cx="500000" cy="500000"/>
          </a:xfrm>
          <a:prstGeom prst="ellipse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1" name="Ico1"/>
          <p:cNvSpPr>
            <a:spLocks noGrp="1"/>
          </p:cNvSpPr>
          <p:nvPr/>
        </p:nvSpPr>
        <p:spPr>
          <a:xfrm>
            <a:off x="9870000" y="1050000"/>
            <a:ext cx="450000" cy="65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2" name="Ico2"/>
          <p:cNvSpPr>
            <a:spLocks noGrp="1"/>
          </p:cNvSpPr>
          <p:nvPr/>
        </p:nvSpPr>
        <p:spPr>
          <a:xfrm>
            <a:off x="9150000" y="600000"/>
            <a:ext cx="400000" cy="400000"/>
          </a:xfrm>
          <a:prstGeom prst="ellipse">
            <a:avLst/>
          </a:prstGeom>
          <a:solidFill>
            <a:srgbClr val="1F4E7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3" name="Ico3"/>
          <p:cNvSpPr>
            <a:spLocks noGrp="1"/>
          </p:cNvSpPr>
          <p:nvPr/>
        </p:nvSpPr>
        <p:spPr>
          <a:xfrm>
            <a:off x="9170000" y="1040000"/>
            <a:ext cx="360000" cy="550000"/>
          </a:xfrm>
          <a:prstGeom prst="rect">
            <a:avLst/>
          </a:prstGeom>
          <a:solidFill>
            <a:srgbClr val="1F4E7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4" name="Ico4"/>
          <p:cNvSpPr>
            <a:spLocks noGrp="1"/>
          </p:cNvSpPr>
          <p:nvPr/>
        </p:nvSpPr>
        <p:spPr>
          <a:xfrm>
            <a:off x="10650000" y="600000"/>
            <a:ext cx="400000" cy="400000"/>
          </a:xfrm>
          <a:prstGeom prst="ellipse">
            <a:avLst/>
          </a:prstGeom>
          <a:solidFill>
            <a:srgbClr val="1F4E7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5" name="Ico5"/>
          <p:cNvSpPr>
            <a:spLocks noGrp="1"/>
          </p:cNvSpPr>
          <p:nvPr/>
        </p:nvSpPr>
        <p:spPr>
          <a:xfrm>
            <a:off x="10670000" y="1040000"/>
            <a:ext cx="360000" cy="550000"/>
          </a:xfrm>
          <a:prstGeom prst="rect">
            <a:avLst/>
          </a:prstGeom>
          <a:solidFill>
            <a:srgbClr val="1F4E7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6" name="Ico6"/>
          <p:cNvSpPr>
            <a:spLocks noGrp="1"/>
          </p:cNvSpPr>
          <p:nvPr/>
        </p:nvSpPr>
        <p:spPr>
          <a:xfrm>
            <a:off x="9000000" y="1700000"/>
            <a:ext cx="2200000" cy="10000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Title"/>
          <p:cNvSpPr>
            <a:spLocks noGrp="1"/>
          </p:cNvSpPr>
          <p:nvPr/>
        </p:nvSpPr>
        <p:spPr>
          <a:xfrm>
            <a:off x="457200" y="900000"/>
            <a:ext cx="11277600" cy="7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/>
          <a:lstStyle/>
          <a:p>
            <a:pPr>
              <a:buNone/>
            </a:pPr>
            <a:r>
              <a:rPr lang="pl-PL" sz="2400" b="1" dirty="0">
                <a:solidFill>
                  <a:srgbClr val="C0000C"/>
                </a:solidFill>
              </a:rPr>
              <a:t>PLAN SPOTKANIA</a:t>
            </a:r>
          </a:p>
        </p:txBody>
      </p:sp>
      <p:sp>
        <p:nvSpPr>
          <p:cNvPr id="3" name="BodyContent"/>
          <p:cNvSpPr>
            <a:spLocks noGrp="1"/>
          </p:cNvSpPr>
          <p:nvPr/>
        </p:nvSpPr>
        <p:spPr>
          <a:xfrm>
            <a:off x="457200" y="1680000"/>
            <a:ext cx="11277600" cy="47200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/>
          <a:lstStyle/>
          <a:p>
            <a:pPr>
              <a:lnSpc>
                <a:spcPct val="150000"/>
              </a:lnSpc>
              <a:buNone/>
            </a:pPr>
            <a:r>
              <a:rPr lang="pl-PL" sz="2000" b="1" dirty="0">
                <a:solidFill>
                  <a:srgbClr val="C0000C"/>
                </a:solidFill>
              </a:rPr>
              <a:t>1. Informacja o systemie EZD RP – czym jest i dlaczego warto?</a:t>
            </a:r>
          </a:p>
          <a:p>
            <a:pPr>
              <a:lnSpc>
                <a:spcPct val="150000"/>
              </a:lnSpc>
              <a:buNone/>
            </a:pPr>
            <a:r>
              <a:rPr lang="pl-PL" sz="1600" dirty="0"/>
              <a:t>Charakterystyka systemu, korzyści z wdrożenia, obowiązek prawny 2028</a:t>
            </a:r>
          </a:p>
          <a:p>
            <a:pPr>
              <a:lnSpc>
                <a:spcPct val="150000"/>
              </a:lnSpc>
              <a:buNone/>
            </a:pPr>
            <a:r>
              <a:rPr lang="pl-PL" sz="2000" b="1" dirty="0">
                <a:solidFill>
                  <a:srgbClr val="C0000C"/>
                </a:solidFill>
              </a:rPr>
              <a:t>2. Model kaskadowy wdrożenia – rola LCIT jako Partnera Wiodącego</a:t>
            </a:r>
          </a:p>
          <a:p>
            <a:pPr>
              <a:lnSpc>
                <a:spcPct val="150000"/>
              </a:lnSpc>
              <a:buNone/>
            </a:pPr>
            <a:r>
              <a:rPr lang="pl-PL" sz="1600" dirty="0"/>
              <a:t>Schemat wdrożenia, zadania i odpowiedzialności stron</a:t>
            </a:r>
          </a:p>
          <a:p>
            <a:pPr>
              <a:lnSpc>
                <a:spcPct val="150000"/>
              </a:lnSpc>
              <a:buNone/>
            </a:pPr>
            <a:r>
              <a:rPr lang="pl-PL" sz="2000" b="1" dirty="0">
                <a:solidFill>
                  <a:srgbClr val="C0000C"/>
                </a:solidFill>
              </a:rPr>
              <a:t>3. Jednostki 2. grupy wdrożeniowej</a:t>
            </a:r>
          </a:p>
          <a:p>
            <a:pPr>
              <a:lnSpc>
                <a:spcPct val="150000"/>
              </a:lnSpc>
              <a:buNone/>
            </a:pPr>
            <a:r>
              <a:rPr lang="pl-PL" sz="1600" dirty="0"/>
              <a:t>Biblioteka Pedagogiczna w Chełmie, SP Szpital Wojew. Zamość, KPSS Lublin, LAWP</a:t>
            </a:r>
          </a:p>
          <a:p>
            <a:pPr>
              <a:lnSpc>
                <a:spcPct val="150000"/>
              </a:lnSpc>
              <a:buNone/>
            </a:pPr>
            <a:r>
              <a:rPr lang="pl-PL" sz="2000" b="1" dirty="0">
                <a:solidFill>
                  <a:srgbClr val="C0000C"/>
                </a:solidFill>
              </a:rPr>
              <a:t>4. Etapy i harmonogram wdrożenia</a:t>
            </a:r>
          </a:p>
          <a:p>
            <a:pPr>
              <a:lnSpc>
                <a:spcPct val="150000"/>
              </a:lnSpc>
              <a:buNone/>
            </a:pPr>
            <a:r>
              <a:rPr lang="pl-PL" sz="1600" dirty="0"/>
              <a:t>4 etapy wdrożenia, timeline kwiecień–sierpień 2026, kamienie milowe</a:t>
            </a:r>
          </a:p>
          <a:p>
            <a:pPr>
              <a:lnSpc>
                <a:spcPct val="150000"/>
              </a:lnSpc>
              <a:buNone/>
            </a:pPr>
            <a:r>
              <a:rPr lang="pl-PL" sz="2000" b="1" dirty="0">
                <a:solidFill>
                  <a:srgbClr val="C0000C"/>
                </a:solidFill>
              </a:rPr>
              <a:t>5. Zespół wdrożeniowy – role, kompetencje, struktura, szkolenia i wsparcie</a:t>
            </a:r>
          </a:p>
          <a:p>
            <a:pPr>
              <a:lnSpc>
                <a:spcPct val="150000"/>
              </a:lnSpc>
              <a:buNone/>
            </a:pPr>
            <a:r>
              <a:rPr lang="pl-PL" sz="1600" dirty="0"/>
              <a:t>Zadania dla kierownictwa, niezbędne role, priorytety i pierwsze kroki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Title"/>
          <p:cNvSpPr>
            <a:spLocks noGrp="1"/>
          </p:cNvSpPr>
          <p:nvPr/>
        </p:nvSpPr>
        <p:spPr>
          <a:xfrm>
            <a:off x="457200" y="900000"/>
            <a:ext cx="11277600" cy="7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/>
          <a:lstStyle/>
          <a:p>
            <a:pPr>
              <a:buNone/>
            </a:pPr>
            <a:r>
              <a:rPr lang="pl-PL" sz="2400" b="1" dirty="0">
                <a:solidFill>
                  <a:srgbClr val="C0000C"/>
                </a:solidFill>
              </a:rPr>
              <a:t>ROLE W ZESPOLE WDROŻENIOWYM</a:t>
            </a:r>
          </a:p>
        </p:txBody>
      </p:sp>
      <p:sp>
        <p:nvSpPr>
          <p:cNvPr id="3" name="BodyContent"/>
          <p:cNvSpPr>
            <a:spLocks noGrp="1"/>
          </p:cNvSpPr>
          <p:nvPr/>
        </p:nvSpPr>
        <p:spPr>
          <a:xfrm>
            <a:off x="457200" y="1680000"/>
            <a:ext cx="11277600" cy="47200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/>
          <a:lstStyle/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C0000C"/>
                </a:solidFill>
              </a:rPr>
              <a:t>GŁÓWNY KOORDYNATOR EZD (Przewodniczący Zespołu)</a:t>
            </a:r>
          </a:p>
          <a:p>
            <a:pPr>
              <a:lnSpc>
                <a:spcPct val="150000"/>
              </a:lnSpc>
              <a:buNone/>
            </a:pPr>
            <a:r>
              <a:rPr lang="pl-PL" sz="1600" dirty="0"/>
              <a:t>Nadzoruje wdrożenie i eksploatację systemu, koordynuje pracę członków, komunikuje się z kierownictwem i LCIT</a:t>
            </a:r>
          </a:p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C0000C"/>
                </a:solidFill>
              </a:rPr>
              <a:t>KOORDYNATORZY WDROŻENIA SYSTEMU</a:t>
            </a:r>
          </a:p>
          <a:p>
            <a:pPr>
              <a:lnSpc>
                <a:spcPct val="150000"/>
              </a:lnSpc>
              <a:buNone/>
            </a:pPr>
            <a:r>
              <a:rPr lang="pl-PL" sz="1600" dirty="0"/>
              <a:t>Kluczowa rola – I linia wsparcia dla pracowników, szkolenia kaskadowe, znajomość obiegu spraw</a:t>
            </a:r>
          </a:p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1F4E79"/>
                </a:solidFill>
              </a:rPr>
              <a:t>ADMINISTRATORZY MERYTORYCZNI</a:t>
            </a:r>
          </a:p>
          <a:p>
            <a:pPr>
              <a:lnSpc>
                <a:spcPct val="150000"/>
              </a:lnSpc>
              <a:buNone/>
            </a:pPr>
            <a:r>
              <a:rPr lang="pl-PL" sz="1600" dirty="0"/>
              <a:t>Nadaje uprawnienia, wprowadza zmiany struktury organizacyjnej, tworzy nowe komórki i symbole JRWA</a:t>
            </a:r>
          </a:p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1F4E79"/>
                </a:solidFill>
              </a:rPr>
              <a:t>PRACOWNIK KANCELARII</a:t>
            </a:r>
          </a:p>
          <a:p>
            <a:pPr>
              <a:lnSpc>
                <a:spcPct val="150000"/>
              </a:lnSpc>
              <a:buNone/>
            </a:pPr>
            <a:r>
              <a:rPr lang="pl-PL" sz="1600" dirty="0"/>
              <a:t>Rejestracja korespondencji, obsługa elektronicznej skrzynki podawczej, skład chronologiczny</a:t>
            </a:r>
          </a:p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1F4E79"/>
                </a:solidFill>
              </a:rPr>
              <a:t>ARCHIWISTA / KOORDYNATOR CZYNNOŚCI KANCELARYJNYCH</a:t>
            </a:r>
          </a:p>
          <a:p>
            <a:pPr>
              <a:lnSpc>
                <a:spcPct val="150000"/>
              </a:lnSpc>
              <a:buNone/>
            </a:pPr>
            <a:r>
              <a:rPr lang="pl-PL" sz="1600" dirty="0"/>
              <a:t>Archiwizacja spraw, nadzór prawidłowości czynności kancelaryjnych, wiedza o przepisach archiwalnych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Title"/>
          <p:cNvSpPr>
            <a:spLocks noGrp="1"/>
          </p:cNvSpPr>
          <p:nvPr/>
        </p:nvSpPr>
        <p:spPr>
          <a:xfrm>
            <a:off x="457200" y="900000"/>
            <a:ext cx="11277600" cy="7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/>
          <a:lstStyle/>
          <a:p>
            <a:pPr>
              <a:buNone/>
            </a:pPr>
            <a:r>
              <a:rPr lang="pl-PL" sz="2200" b="1" dirty="0">
                <a:solidFill>
                  <a:srgbClr val="C0000C"/>
                </a:solidFill>
              </a:rPr>
              <a:t>KOMPETENCJE ZESPOŁU WDROŻENIOWEGO</a:t>
            </a:r>
          </a:p>
        </p:txBody>
      </p:sp>
      <p:sp>
        <p:nvSpPr>
          <p:cNvPr id="3" name="LeftCol"/>
          <p:cNvSpPr>
            <a:spLocks noGrp="1"/>
          </p:cNvSpPr>
          <p:nvPr/>
        </p:nvSpPr>
        <p:spPr>
          <a:xfrm>
            <a:off x="457200" y="1680000"/>
            <a:ext cx="5600000" cy="4720000"/>
          </a:xfrm>
          <a:prstGeom prst="rect">
            <a:avLst/>
          </a:prstGeom>
          <a:solidFill>
            <a:srgbClr val="FDF0F0"/>
          </a:solidFill>
          <a:ln w="19050">
            <a:solidFill>
              <a:srgbClr val="C0000C"/>
            </a:solidFill>
          </a:ln>
        </p:spPr>
        <p:txBody>
          <a:bodyPr lIns="182880" tIns="182880" rIns="182880" bIns="182880"/>
          <a:lstStyle/>
          <a:p>
            <a:pPr>
              <a:lnSpc>
                <a:spcPct val="150000"/>
              </a:lnSpc>
              <a:buNone/>
            </a:pPr>
            <a:r>
              <a:rPr lang="pl-PL" sz="1500" b="1" dirty="0">
                <a:solidFill>
                  <a:srgbClr val="C0000C"/>
                </a:solidFill>
              </a:rPr>
              <a:t>WIEDZA MERYTORYCZNA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Znajomość instrukcji kancelaryjnej podmiotu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Zasady tworzenia JRWA i przypisywania symboli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Zrozumienie pojęcia „sprawa” i obiegu korespondencji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Zasady archiwizacji akt papierowych i elektronicznych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Obsługa ePUAP i e-Doręczeń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Ochrona danych osobowych i RODO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Podpis i pieczęć elektroniczna</a:t>
            </a:r>
          </a:p>
        </p:txBody>
      </p:sp>
      <p:sp>
        <p:nvSpPr>
          <p:cNvPr id="4" name="RightCol"/>
          <p:cNvSpPr>
            <a:spLocks noGrp="1"/>
          </p:cNvSpPr>
          <p:nvPr/>
        </p:nvSpPr>
        <p:spPr>
          <a:xfrm>
            <a:off x="6200000" y="1680000"/>
            <a:ext cx="5600000" cy="4720000"/>
          </a:xfrm>
          <a:prstGeom prst="rect">
            <a:avLst/>
          </a:prstGeom>
          <a:solidFill>
            <a:srgbClr val="EEF3F9"/>
          </a:solidFill>
          <a:ln w="19050">
            <a:solidFill>
              <a:srgbClr val="1F4E79"/>
            </a:solidFill>
          </a:ln>
        </p:spPr>
        <p:txBody>
          <a:bodyPr lIns="182880" tIns="182880" rIns="182880" bIns="182880"/>
          <a:lstStyle/>
          <a:p>
            <a:pPr>
              <a:lnSpc>
                <a:spcPct val="150000"/>
              </a:lnSpc>
              <a:buNone/>
            </a:pPr>
            <a:r>
              <a:rPr lang="pl-PL" sz="1500" b="1" dirty="0">
                <a:solidFill>
                  <a:srgbClr val="1F4E79"/>
                </a:solidFill>
              </a:rPr>
              <a:t>UMIEJĘTNOŚCI TECHNICZNE I MIĘKKIE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Obsługa Excel (konwersja CSV/XLS) i Word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Obsługa komputerów, skanerów, drukarek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Znajomość struktury organizacyjnej jednostki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Komunikacja i umiejętność przekazywania wiedzy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Łatwość uczenia się nowych aplikacji i systemów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Umiejętność szkolenia pracowników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Znajomość systemów dziedzinowych jednostki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Title"/>
          <p:cNvSpPr>
            <a:spLocks noGrp="1"/>
          </p:cNvSpPr>
          <p:nvPr/>
        </p:nvSpPr>
        <p:spPr>
          <a:xfrm>
            <a:off x="457200" y="900000"/>
            <a:ext cx="11277600" cy="7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/>
          <a:lstStyle/>
          <a:p>
            <a:pPr>
              <a:buNone/>
            </a:pPr>
            <a:r>
              <a:rPr lang="pl-PL" sz="2400" b="1" dirty="0">
                <a:solidFill>
                  <a:srgbClr val="C0000C"/>
                </a:solidFill>
              </a:rPr>
              <a:t>REKOMENDOWANA STRUKTURA ORGANIZACYJNA WDROŻENIA</a:t>
            </a:r>
          </a:p>
        </p:txBody>
      </p:sp>
      <p:sp>
        <p:nvSpPr>
          <p:cNvPr id="3" name="BodyContent"/>
          <p:cNvSpPr>
            <a:spLocks noGrp="1"/>
          </p:cNvSpPr>
          <p:nvPr/>
        </p:nvSpPr>
        <p:spPr>
          <a:xfrm>
            <a:off x="457200" y="1680000"/>
            <a:ext cx="11277600" cy="47200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/>
          <a:lstStyle/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C0000C"/>
                </a:solidFill>
              </a:rPr>
              <a:t>KOMITET DS. WDROŻENIA EZD / KIEROWNICTWO</a:t>
            </a:r>
          </a:p>
          <a:p>
            <a:pPr>
              <a:lnSpc>
                <a:spcPct val="150000"/>
              </a:lnSpc>
              <a:buNone/>
            </a:pPr>
            <a:r>
              <a:rPr lang="pl-PL" sz="1600" dirty="0"/>
              <a:t>Zatwierdza harmonogram, monitoruje postęp, zapewnia zasoby organizacyjne i finansowe, wydaje decyzję o uruchomieniu</a:t>
            </a:r>
          </a:p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1F4E79"/>
                </a:solidFill>
              </a:rPr>
              <a:t>ZESPÓŁ DS. WDROŻENIA EZD (Główny Koordynator + członkowie)</a:t>
            </a:r>
          </a:p>
          <a:p>
            <a:pPr>
              <a:lnSpc>
                <a:spcPct val="150000"/>
              </a:lnSpc>
              <a:buNone/>
            </a:pPr>
            <a:r>
              <a:rPr lang="pl-PL" sz="1600" dirty="0"/>
              <a:t>Koordynuje prace wdrożeniowe, opracowuje dokumentację wewnętrzną, szkoli użytkowników, współpracuje z LCIT</a:t>
            </a:r>
          </a:p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C0000C"/>
                </a:solidFill>
              </a:rPr>
              <a:t>KOORDYNATORZY W KAŻDEJ KOMÓRCE ORGANIZACYJNEJ</a:t>
            </a:r>
          </a:p>
          <a:p>
            <a:pPr>
              <a:lnSpc>
                <a:spcPct val="150000"/>
              </a:lnSpc>
              <a:buNone/>
            </a:pPr>
            <a:r>
              <a:rPr lang="pl-PL" sz="1600" dirty="0"/>
              <a:t>Po jednym koordynatorze w każdym wydziale/oddziale – I linia wsparcia, szkolenia stanowiskowe</a:t>
            </a:r>
          </a:p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1F4E79"/>
                </a:solidFill>
              </a:rPr>
              <a:t>WSKAZANY SKŁAD ZESPOŁU:</a:t>
            </a:r>
          </a:p>
          <a:p>
            <a:pPr>
              <a:lnSpc>
                <a:spcPct val="150000"/>
              </a:lnSpc>
              <a:buNone/>
            </a:pPr>
            <a:r>
              <a:rPr lang="pl-PL" sz="1600" dirty="0"/>
              <a:t>Kierownik/koordynator kancelarii • Koordynator czynności kancelaryjnych • Radca prawny • Sekretariat • Zespół IT • Archiwum zakładowe • Audytor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Rect"/>
          <p:cNvSpPr>
            <a:spLocks noGrp="1"/>
          </p:cNvSpPr>
          <p:nvPr/>
        </p:nvSpPr>
        <p:spPr>
          <a:xfrm>
            <a:off x="0" y="2400000"/>
            <a:ext cx="12192000" cy="30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3" name="SectionTitle"/>
          <p:cNvSpPr>
            <a:spLocks noGrp="1"/>
          </p:cNvSpPr>
          <p:nvPr/>
        </p:nvSpPr>
        <p:spPr>
          <a:xfrm>
            <a:off x="609600" y="2800000"/>
            <a:ext cx="10972800" cy="1200000"/>
          </a:xfrm>
          <a:prstGeom prst="rect">
            <a:avLst/>
          </a:prstGeom>
          <a:noFill/>
          <a:ln w="0">
            <a:noFill/>
          </a:ln>
        </p:spPr>
        <p:txBody>
          <a:bodyPr anchor="ctr"/>
          <a:lstStyle/>
          <a:p>
            <a:pPr algn="ctr">
              <a:buNone/>
            </a:pPr>
            <a:r>
              <a:rPr lang="pl-PL" sz="3600" b="1" dirty="0">
                <a:solidFill>
                  <a:srgbClr val="C0000C"/>
                </a:solidFill>
              </a:rPr>
              <a:t>CZĘŚĆ 7: SZKOLENIA I WSPARCIE</a:t>
            </a:r>
          </a:p>
        </p:txBody>
      </p:sp>
      <p:sp>
        <p:nvSpPr>
          <p:cNvPr id="4" name="SubBox"/>
          <p:cNvSpPr>
            <a:spLocks noGrp="1"/>
          </p:cNvSpPr>
          <p:nvPr/>
        </p:nvSpPr>
        <p:spPr>
          <a:xfrm>
            <a:off x="609600" y="4115000"/>
            <a:ext cx="10972800" cy="700000"/>
          </a:xfrm>
          <a:prstGeom prst="rect">
            <a:avLst/>
          </a:prstGeom>
          <a:solidFill>
            <a:srgbClr val="F5F5F5"/>
          </a:solidFill>
          <a:ln w="0">
            <a:noFill/>
          </a:ln>
        </p:spPr>
        <p:txBody>
          <a:bodyPr anchor="ctr"/>
          <a:lstStyle/>
          <a:p>
            <a:pPr algn="ctr">
              <a:buNone/>
            </a:pPr>
            <a:r>
              <a:rPr lang="pl-PL" sz="1800" dirty="0">
                <a:solidFill>
                  <a:srgbClr val="333333"/>
                </a:solidFill>
              </a:rPr>
              <a:t>Ścieżka szkoleniowa – od administracji do użytkowników końcowych</a:t>
            </a:r>
          </a:p>
        </p:txBody>
      </p:sp>
      <p:sp>
        <p:nvSpPr>
          <p:cNvPr id="200" name="Ico0"/>
          <p:cNvSpPr>
            <a:spLocks noGrp="1"/>
          </p:cNvSpPr>
          <p:nvPr/>
        </p:nvSpPr>
        <p:spPr>
          <a:xfrm>
            <a:off x="9000000" y="650000"/>
            <a:ext cx="950000" cy="1300000"/>
          </a:xfrm>
          <a:prstGeom prst="rect">
            <a:avLst/>
          </a:prstGeom>
          <a:solidFill>
            <a:srgbClr val="EEF3F9"/>
          </a:solidFill>
          <a:ln w="25000">
            <a:solidFill>
              <a:srgbClr val="1F4E79"/>
            </a:solidFill>
          </a:ln>
        </p:spPr>
        <p:txBody>
          <a:bodyPr/>
          <a:lstStyle/>
          <a:p>
            <a:endParaRPr lang="pl-PL"/>
          </a:p>
        </p:txBody>
      </p:sp>
      <p:sp>
        <p:nvSpPr>
          <p:cNvPr id="201" name="Ico1"/>
          <p:cNvSpPr>
            <a:spLocks noGrp="1"/>
          </p:cNvSpPr>
          <p:nvPr/>
        </p:nvSpPr>
        <p:spPr>
          <a:xfrm>
            <a:off x="10050000" y="650000"/>
            <a:ext cx="950000" cy="1300000"/>
          </a:xfrm>
          <a:prstGeom prst="rect">
            <a:avLst/>
          </a:prstGeom>
          <a:solidFill>
            <a:srgbClr val="FDF0F0"/>
          </a:solidFill>
          <a:ln w="25000">
            <a:solidFill>
              <a:srgbClr val="C0000C"/>
            </a:solidFill>
          </a:ln>
        </p:spPr>
        <p:txBody>
          <a:bodyPr/>
          <a:lstStyle/>
          <a:p>
            <a:endParaRPr lang="pl-PL"/>
          </a:p>
        </p:txBody>
      </p:sp>
      <p:sp>
        <p:nvSpPr>
          <p:cNvPr id="202" name="Ico2"/>
          <p:cNvSpPr>
            <a:spLocks noGrp="1"/>
          </p:cNvSpPr>
          <p:nvPr/>
        </p:nvSpPr>
        <p:spPr>
          <a:xfrm>
            <a:off x="9920000" y="600000"/>
            <a:ext cx="160000" cy="1400000"/>
          </a:xfrm>
          <a:prstGeom prst="rect">
            <a:avLst/>
          </a:prstGeom>
          <a:solidFill>
            <a:srgbClr val="555555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3" name="Ico3"/>
          <p:cNvSpPr>
            <a:spLocks noGrp="1"/>
          </p:cNvSpPr>
          <p:nvPr/>
        </p:nvSpPr>
        <p:spPr>
          <a:xfrm>
            <a:off x="9120000" y="850000"/>
            <a:ext cx="660000" cy="80000"/>
          </a:xfrm>
          <a:prstGeom prst="rect">
            <a:avLst/>
          </a:prstGeom>
          <a:solidFill>
            <a:srgbClr val="1F4E7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4" name="Ico4"/>
          <p:cNvSpPr>
            <a:spLocks noGrp="1"/>
          </p:cNvSpPr>
          <p:nvPr/>
        </p:nvSpPr>
        <p:spPr>
          <a:xfrm>
            <a:off x="9120000" y="1020000"/>
            <a:ext cx="660000" cy="80000"/>
          </a:xfrm>
          <a:prstGeom prst="rect">
            <a:avLst/>
          </a:prstGeom>
          <a:solidFill>
            <a:srgbClr val="1F4E7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5" name="Ico5"/>
          <p:cNvSpPr>
            <a:spLocks noGrp="1"/>
          </p:cNvSpPr>
          <p:nvPr/>
        </p:nvSpPr>
        <p:spPr>
          <a:xfrm>
            <a:off x="9120000" y="1190000"/>
            <a:ext cx="450000" cy="80000"/>
          </a:xfrm>
          <a:prstGeom prst="rect">
            <a:avLst/>
          </a:prstGeom>
          <a:solidFill>
            <a:srgbClr val="1F4E7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6" name="Ico6"/>
          <p:cNvSpPr>
            <a:spLocks noGrp="1"/>
          </p:cNvSpPr>
          <p:nvPr/>
        </p:nvSpPr>
        <p:spPr>
          <a:xfrm>
            <a:off x="10170000" y="850000"/>
            <a:ext cx="660000" cy="8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7" name="Ico7"/>
          <p:cNvSpPr>
            <a:spLocks noGrp="1"/>
          </p:cNvSpPr>
          <p:nvPr/>
        </p:nvSpPr>
        <p:spPr>
          <a:xfrm>
            <a:off x="10170000" y="1020000"/>
            <a:ext cx="660000" cy="8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8" name="Ico8"/>
          <p:cNvSpPr>
            <a:spLocks noGrp="1"/>
          </p:cNvSpPr>
          <p:nvPr/>
        </p:nvSpPr>
        <p:spPr>
          <a:xfrm>
            <a:off x="10170000" y="1190000"/>
            <a:ext cx="450000" cy="8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Title"/>
          <p:cNvSpPr>
            <a:spLocks noGrp="1"/>
          </p:cNvSpPr>
          <p:nvPr/>
        </p:nvSpPr>
        <p:spPr>
          <a:xfrm>
            <a:off x="457200" y="900000"/>
            <a:ext cx="11277600" cy="7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/>
          <a:lstStyle/>
          <a:p>
            <a:pPr>
              <a:buNone/>
            </a:pPr>
            <a:r>
              <a:rPr lang="pl-PL" sz="2400" b="1" dirty="0">
                <a:solidFill>
                  <a:srgbClr val="C0000C"/>
                </a:solidFill>
              </a:rPr>
              <a:t>ŚCIĘŻKA SZKOLENIOWA – KOLEJNE KROKI</a:t>
            </a:r>
          </a:p>
        </p:txBody>
      </p:sp>
      <p:sp>
        <p:nvSpPr>
          <p:cNvPr id="3" name="BodyContent"/>
          <p:cNvSpPr>
            <a:spLocks noGrp="1"/>
          </p:cNvSpPr>
          <p:nvPr/>
        </p:nvSpPr>
        <p:spPr>
          <a:xfrm>
            <a:off x="457200" y="1680000"/>
            <a:ext cx="11277600" cy="47200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/>
          <a:lstStyle/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C0000C"/>
                </a:solidFill>
              </a:rPr>
              <a:t>SZKOLENIA ADMINISTRACYJNE (techniczne) </a:t>
            </a:r>
          </a:p>
          <a:p>
            <a:pPr>
              <a:lnSpc>
                <a:spcPct val="150000"/>
              </a:lnSpc>
              <a:buNone/>
            </a:pPr>
            <a:r>
              <a:rPr lang="pl-PL" dirty="0"/>
              <a:t>Konfiguracja I stopnia (5 godz.) – podstawy administrowania aplikacją EZD RP (online)</a:t>
            </a:r>
          </a:p>
          <a:p>
            <a:pPr>
              <a:lnSpc>
                <a:spcPct val="150000"/>
              </a:lnSpc>
            </a:pPr>
            <a:r>
              <a:rPr lang="pl-PL" dirty="0"/>
              <a:t>Konfiguracja II stopnia (5 godz.) – dostosowanie aplikacji do potrzeb biznesowych (online)</a:t>
            </a:r>
          </a:p>
          <a:p>
            <a:pPr>
              <a:lnSpc>
                <a:spcPct val="150000"/>
              </a:lnSpc>
            </a:pPr>
            <a:r>
              <a:rPr lang="pl-PL" dirty="0"/>
              <a:t>Konfiguracja III stopnia (3 godz.) – zaawansowane funkcje aplikacji EZD RP (online)</a:t>
            </a:r>
          </a:p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1F4E79"/>
                </a:solidFill>
              </a:rPr>
              <a:t>SZKOLENIA MERYTORYCZNE </a:t>
            </a:r>
          </a:p>
          <a:p>
            <a:pPr>
              <a:lnSpc>
                <a:spcPct val="150000"/>
              </a:lnSpc>
              <a:buNone/>
            </a:pPr>
            <a:r>
              <a:rPr lang="pl-PL" dirty="0"/>
              <a:t>Szkolenie koordynatorów – 2 dni (I dzień: 5 godz., II dzień: 4 godz.) (stacjonarne)</a:t>
            </a:r>
          </a:p>
          <a:p>
            <a:pPr>
              <a:lnSpc>
                <a:spcPct val="150000"/>
              </a:lnSpc>
            </a:pPr>
            <a:r>
              <a:rPr lang="pl-PL" dirty="0"/>
              <a:t>Szkolenie pracowników kancelarii – 5 godzin (stacjonarne)</a:t>
            </a:r>
          </a:p>
          <a:p>
            <a:pPr>
              <a:lnSpc>
                <a:spcPct val="150000"/>
              </a:lnSpc>
            </a:pPr>
            <a:r>
              <a:rPr lang="pl-PL" dirty="0"/>
              <a:t>Szkolenia dla pracowników – 6 godzin (stacjonarne)</a:t>
            </a:r>
          </a:p>
          <a:p>
            <a:pPr>
              <a:lnSpc>
                <a:spcPct val="150000"/>
              </a:lnSpc>
            </a:pPr>
            <a:r>
              <a:rPr lang="pl-PL" dirty="0"/>
              <a:t>Szkolenie kierowników – 2,5 godziny (moduły i funkcje EZD RP) (stacjonarne)</a:t>
            </a:r>
          </a:p>
          <a:p>
            <a:pPr>
              <a:lnSpc>
                <a:spcPct val="150000"/>
              </a:lnSpc>
            </a:pPr>
            <a:endParaRPr lang="pl-PL" dirty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Title"/>
          <p:cNvSpPr>
            <a:spLocks noGrp="1"/>
          </p:cNvSpPr>
          <p:nvPr/>
        </p:nvSpPr>
        <p:spPr>
          <a:xfrm>
            <a:off x="457200" y="900000"/>
            <a:ext cx="11277600" cy="7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/>
          <a:lstStyle/>
          <a:p>
            <a:pPr>
              <a:buNone/>
            </a:pPr>
            <a:r>
              <a:rPr lang="pl-PL" sz="2400" b="1" dirty="0">
                <a:solidFill>
                  <a:srgbClr val="C0000C"/>
                </a:solidFill>
              </a:rPr>
              <a:t>LINIE WSPARCIA PO URUCHOMIENIU PRODUKCYJNYM</a:t>
            </a:r>
          </a:p>
        </p:txBody>
      </p:sp>
      <p:sp>
        <p:nvSpPr>
          <p:cNvPr id="3" name="BodyContent"/>
          <p:cNvSpPr>
            <a:spLocks noGrp="1"/>
          </p:cNvSpPr>
          <p:nvPr/>
        </p:nvSpPr>
        <p:spPr>
          <a:xfrm>
            <a:off x="457200" y="1680000"/>
            <a:ext cx="11277600" cy="47200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/>
          <a:lstStyle/>
          <a:p>
            <a:pPr>
              <a:lnSpc>
                <a:spcPct val="150000"/>
              </a:lnSpc>
              <a:buNone/>
            </a:pPr>
            <a:r>
              <a:rPr lang="pl-PL" sz="2000" b="1" dirty="0">
                <a:solidFill>
                  <a:srgbClr val="C0000C"/>
                </a:solidFill>
              </a:rPr>
              <a:t>I LINIA WSPARCIA – Świadczy LCIT</a:t>
            </a:r>
          </a:p>
          <a:p>
            <a:pPr>
              <a:lnSpc>
                <a:spcPct val="150000"/>
              </a:lnSpc>
              <a:buNone/>
            </a:pPr>
            <a:r>
              <a:rPr lang="pl-PL" dirty="0"/>
              <a:t>Pierwszy kontakt dla użytkowników EZD RP. Koordynatorzy w jednostkach jako wsparcie wewnętrzne. Obsługa p. pytania, reset hasła, nadanie uprawnień, dopiero następnie zgłoszenie do LCIT.</a:t>
            </a:r>
          </a:p>
          <a:p>
            <a:pPr>
              <a:lnSpc>
                <a:spcPct val="150000"/>
              </a:lnSpc>
              <a:buNone/>
            </a:pPr>
            <a:r>
              <a:rPr lang="pl-PL" sz="2000" b="1" dirty="0">
                <a:solidFill>
                  <a:srgbClr val="1F4E79"/>
                </a:solidFill>
              </a:rPr>
              <a:t>II LINIA WSPARCIA – Świadczy LCIT</a:t>
            </a:r>
          </a:p>
          <a:p>
            <a:pPr>
              <a:lnSpc>
                <a:spcPct val="150000"/>
              </a:lnSpc>
              <a:buNone/>
            </a:pPr>
            <a:r>
              <a:rPr lang="pl-PL" dirty="0"/>
              <a:t>Zgłoszenia błędów i problemów technicznych. Szybka eskalacja do specjalistów NASK.</a:t>
            </a:r>
          </a:p>
          <a:p>
            <a:pPr>
              <a:lnSpc>
                <a:spcPct val="150000"/>
              </a:lnSpc>
              <a:buNone/>
            </a:pPr>
            <a:r>
              <a:rPr lang="pl-PL" sz="2000" b="1" dirty="0">
                <a:solidFill>
                  <a:srgbClr val="C0000C"/>
                </a:solidFill>
              </a:rPr>
              <a:t>III LINIA WSPARCIA – Świadczy NASK</a:t>
            </a:r>
          </a:p>
          <a:p>
            <a:pPr>
              <a:lnSpc>
                <a:spcPct val="150000"/>
              </a:lnSpc>
              <a:buNone/>
            </a:pPr>
            <a:r>
              <a:rPr lang="pl-PL" dirty="0"/>
              <a:t>Błędy aplikacji, propozycje rozwoju systemu, zgłoszenia bezpośrednio do producenta systemu.</a:t>
            </a:r>
          </a:p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1F4E79"/>
                </a:solidFill>
              </a:rPr>
              <a:t>90 DNI INTENSYWNEGO WSPARCIA</a:t>
            </a:r>
          </a:p>
          <a:p>
            <a:pPr>
              <a:lnSpc>
                <a:spcPct val="150000"/>
              </a:lnSpc>
              <a:buNone/>
            </a:pPr>
            <a:r>
              <a:rPr lang="pl-PL" dirty="0"/>
              <a:t>Codzienne wsparcie + cotygodniowe spotkania przez 90 dni od uruchomienia produkcyjnego</a:t>
            </a:r>
          </a:p>
          <a:p>
            <a:pPr>
              <a:lnSpc>
                <a:spcPct val="150000"/>
              </a:lnSpc>
              <a:buNone/>
            </a:pPr>
            <a:r>
              <a:rPr lang="pl-PL" sz="1600" dirty="0">
                <a:solidFill>
                  <a:srgbClr val="1F4E79"/>
                </a:solidFill>
              </a:rPr>
              <a:t>Podręcznik EZD RP: https://podrecznik.ezdrp.gov.pl • Demo: www.gov.pl/web/ezd-rp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Rect"/>
          <p:cNvSpPr>
            <a:spLocks noGrp="1"/>
          </p:cNvSpPr>
          <p:nvPr/>
        </p:nvSpPr>
        <p:spPr>
          <a:xfrm>
            <a:off x="0" y="2400000"/>
            <a:ext cx="12192000" cy="30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3" name="SectionTitle"/>
          <p:cNvSpPr>
            <a:spLocks noGrp="1"/>
          </p:cNvSpPr>
          <p:nvPr/>
        </p:nvSpPr>
        <p:spPr>
          <a:xfrm>
            <a:off x="609600" y="2800000"/>
            <a:ext cx="10972800" cy="1200000"/>
          </a:xfrm>
          <a:prstGeom prst="rect">
            <a:avLst/>
          </a:prstGeom>
          <a:noFill/>
          <a:ln w="0">
            <a:noFill/>
          </a:ln>
        </p:spPr>
        <p:txBody>
          <a:bodyPr anchor="ctr"/>
          <a:lstStyle/>
          <a:p>
            <a:pPr algn="ctr">
              <a:buNone/>
            </a:pPr>
            <a:r>
              <a:rPr lang="pl-PL" sz="3600" b="1" dirty="0">
                <a:solidFill>
                  <a:srgbClr val="C0000C"/>
                </a:solidFill>
              </a:rPr>
              <a:t>CZĘŚĆ 8: PRIORYTETY DLA KIEROWNICTWA</a:t>
            </a:r>
          </a:p>
        </p:txBody>
      </p:sp>
      <p:sp>
        <p:nvSpPr>
          <p:cNvPr id="4" name="SubBox"/>
          <p:cNvSpPr>
            <a:spLocks noGrp="1"/>
          </p:cNvSpPr>
          <p:nvPr/>
        </p:nvSpPr>
        <p:spPr>
          <a:xfrm>
            <a:off x="609600" y="4115000"/>
            <a:ext cx="10972800" cy="700000"/>
          </a:xfrm>
          <a:prstGeom prst="rect">
            <a:avLst/>
          </a:prstGeom>
          <a:solidFill>
            <a:srgbClr val="F5F5F5"/>
          </a:solidFill>
          <a:ln w="0">
            <a:noFill/>
          </a:ln>
        </p:spPr>
        <p:txBody>
          <a:bodyPr anchor="ctr"/>
          <a:lstStyle/>
          <a:p>
            <a:pPr algn="ctr">
              <a:buNone/>
            </a:pPr>
            <a:r>
              <a:rPr lang="pl-PL" sz="1800" dirty="0">
                <a:solidFill>
                  <a:srgbClr val="333333"/>
                </a:solidFill>
              </a:rPr>
              <a:t>Działania niezbędne po stronie kierownictwa jednostki</a:t>
            </a:r>
          </a:p>
        </p:txBody>
      </p:sp>
      <p:sp>
        <p:nvSpPr>
          <p:cNvPr id="200" name="Ico0"/>
          <p:cNvSpPr>
            <a:spLocks noGrp="1"/>
          </p:cNvSpPr>
          <p:nvPr/>
        </p:nvSpPr>
        <p:spPr>
          <a:xfrm>
            <a:off x="9100000" y="500000"/>
            <a:ext cx="2000000" cy="2000000"/>
          </a:xfrm>
          <a:prstGeom prst="ellipse">
            <a:avLst/>
          </a:prstGeom>
          <a:solidFill>
            <a:srgbClr val="FDF0F0"/>
          </a:solidFill>
          <a:ln w="35000">
            <a:solidFill>
              <a:srgbClr val="C0000C"/>
            </a:solidFill>
          </a:ln>
        </p:spPr>
        <p:txBody>
          <a:bodyPr/>
          <a:lstStyle/>
          <a:p>
            <a:endParaRPr lang="pl-PL"/>
          </a:p>
        </p:txBody>
      </p:sp>
      <p:sp>
        <p:nvSpPr>
          <p:cNvPr id="201" name="Ico1"/>
          <p:cNvSpPr>
            <a:spLocks noGrp="1"/>
          </p:cNvSpPr>
          <p:nvPr/>
        </p:nvSpPr>
        <p:spPr>
          <a:xfrm>
            <a:off x="9400000" y="800000"/>
            <a:ext cx="1400000" cy="1400000"/>
          </a:xfrm>
          <a:prstGeom prst="ellipse">
            <a:avLst/>
          </a:prstGeom>
          <a:solidFill>
            <a:srgbClr val="EEF3F9"/>
          </a:solidFill>
          <a:ln w="25000">
            <a:solidFill>
              <a:srgbClr val="1F4E79"/>
            </a:solidFill>
          </a:ln>
        </p:spPr>
        <p:txBody>
          <a:bodyPr/>
          <a:lstStyle/>
          <a:p>
            <a:endParaRPr lang="pl-PL"/>
          </a:p>
        </p:txBody>
      </p:sp>
      <p:sp>
        <p:nvSpPr>
          <p:cNvPr id="202" name="Ico2"/>
          <p:cNvSpPr>
            <a:spLocks noGrp="1"/>
          </p:cNvSpPr>
          <p:nvPr/>
        </p:nvSpPr>
        <p:spPr>
          <a:xfrm>
            <a:off x="9750000" y="1150000"/>
            <a:ext cx="700000" cy="700000"/>
          </a:xfrm>
          <a:prstGeom prst="ellipse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3" name="Ico3"/>
          <p:cNvSpPr>
            <a:spLocks noGrp="1"/>
          </p:cNvSpPr>
          <p:nvPr/>
        </p:nvSpPr>
        <p:spPr>
          <a:xfrm>
            <a:off x="8800000" y="1350000"/>
            <a:ext cx="700000" cy="100000"/>
          </a:xfrm>
          <a:prstGeom prst="rect">
            <a:avLst/>
          </a:prstGeom>
          <a:solidFill>
            <a:srgbClr val="2E4057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4" name="Ico4"/>
          <p:cNvSpPr>
            <a:spLocks noGrp="1"/>
          </p:cNvSpPr>
          <p:nvPr/>
        </p:nvSpPr>
        <p:spPr>
          <a:xfrm>
            <a:off x="9450000" y="1250000"/>
            <a:ext cx="300000" cy="300000"/>
          </a:xfrm>
          <a:prstGeom prst="rightArrow">
            <a:avLst/>
          </a:prstGeom>
          <a:solidFill>
            <a:srgbClr val="2E4057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Title"/>
          <p:cNvSpPr>
            <a:spLocks noGrp="1"/>
          </p:cNvSpPr>
          <p:nvPr/>
        </p:nvSpPr>
        <p:spPr>
          <a:xfrm>
            <a:off x="457200" y="900000"/>
            <a:ext cx="11277600" cy="7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/>
          <a:lstStyle/>
          <a:p>
            <a:pPr>
              <a:buNone/>
            </a:pPr>
            <a:r>
              <a:rPr lang="pl-PL" sz="2200" b="1" dirty="0">
                <a:solidFill>
                  <a:srgbClr val="C0000C"/>
                </a:solidFill>
              </a:rPr>
              <a:t>PRACE PRZYGOTOWAWCZE – ZADANIA KIEROWNICTWA</a:t>
            </a:r>
          </a:p>
        </p:txBody>
      </p:sp>
      <p:sp>
        <p:nvSpPr>
          <p:cNvPr id="3" name="LeftCol"/>
          <p:cNvSpPr>
            <a:spLocks noGrp="1"/>
          </p:cNvSpPr>
          <p:nvPr/>
        </p:nvSpPr>
        <p:spPr>
          <a:xfrm>
            <a:off x="457200" y="1680000"/>
            <a:ext cx="5600000" cy="4720000"/>
          </a:xfrm>
          <a:prstGeom prst="rect">
            <a:avLst/>
          </a:prstGeom>
          <a:solidFill>
            <a:srgbClr val="FDF0F0"/>
          </a:solidFill>
          <a:ln w="19050">
            <a:solidFill>
              <a:srgbClr val="C0000C"/>
            </a:solidFill>
          </a:ln>
        </p:spPr>
        <p:txBody>
          <a:bodyPr lIns="182880" tIns="182880" rIns="182880" bIns="182880"/>
          <a:lstStyle/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C0000C"/>
                </a:solidFill>
              </a:rPr>
              <a:t>Pierwszy tydzień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Powołanie Zespołu Wdrożeniowego (zarządzenie wewnętrzne)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Wyznaczenie Głównego Koordynatora EZD i Administratora Merytorycznego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Wyznaczenie koordynatorów w każdej komórce organizacyjnej</a:t>
            </a:r>
          </a:p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C0000C"/>
                </a:solidFill>
              </a:rPr>
              <a:t>Do 6 tygodni od startu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Zakup sprzętu do punktów kancelaryjnych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Weryfikacja normatywów kancelaryjno-archiwalnych (JRWA)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Zapewnienie służbowych imiennych adresów e-mail</a:t>
            </a:r>
          </a:p>
        </p:txBody>
      </p:sp>
      <p:sp>
        <p:nvSpPr>
          <p:cNvPr id="4" name="RightCol"/>
          <p:cNvSpPr>
            <a:spLocks noGrp="1"/>
          </p:cNvSpPr>
          <p:nvPr/>
        </p:nvSpPr>
        <p:spPr>
          <a:xfrm>
            <a:off x="6200000" y="1680000"/>
            <a:ext cx="5600000" cy="4720000"/>
          </a:xfrm>
          <a:prstGeom prst="rect">
            <a:avLst/>
          </a:prstGeom>
          <a:solidFill>
            <a:srgbClr val="EEF3F9"/>
          </a:solidFill>
          <a:ln w="19050">
            <a:solidFill>
              <a:srgbClr val="1F4E79"/>
            </a:solidFill>
          </a:ln>
        </p:spPr>
        <p:txBody>
          <a:bodyPr lIns="182880" tIns="182880" rIns="182880" bIns="182880"/>
          <a:lstStyle/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1F4E79"/>
                </a:solidFill>
              </a:rPr>
              <a:t>DOKUMENTACJA WEWNĘTRZNA – do uruchomienia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Zarządzenie o powołaniu Zespołu Wdrożeniowego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Zarządzenie o wdrożeniu EZD RP jako głównego systemu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Procedury: obieg dokumentów, skład chronologiczny, awaria systemu</a:t>
            </a:r>
          </a:p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1F4E79"/>
                </a:solidFill>
              </a:rPr>
              <a:t>WARUNKI TECHNICZNE – do weryfikacji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Stabilne połączenie internetowe, stały adres IP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White list dla SaaS EZD RP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Sprzęt komputerowy dla każdego pracownika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Title"/>
          <p:cNvSpPr>
            <a:spLocks noGrp="1"/>
          </p:cNvSpPr>
          <p:nvPr/>
        </p:nvSpPr>
        <p:spPr>
          <a:xfrm>
            <a:off x="457200" y="900000"/>
            <a:ext cx="11277600" cy="7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/>
          <a:lstStyle/>
          <a:p>
            <a:pPr>
              <a:buNone/>
            </a:pPr>
            <a:r>
              <a:rPr lang="pl-PL" sz="2400" b="1" dirty="0">
                <a:solidFill>
                  <a:srgbClr val="C0000C"/>
                </a:solidFill>
              </a:rPr>
              <a:t>NASTĘPNE KROKI – DZIAŁANIA PRIORYTETOWE</a:t>
            </a:r>
          </a:p>
        </p:txBody>
      </p:sp>
      <p:sp>
        <p:nvSpPr>
          <p:cNvPr id="3" name="BodyContent"/>
          <p:cNvSpPr>
            <a:spLocks noGrp="1"/>
          </p:cNvSpPr>
          <p:nvPr/>
        </p:nvSpPr>
        <p:spPr>
          <a:xfrm>
            <a:off x="457200" y="1680000"/>
            <a:ext cx="11277600" cy="4883638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/>
          <a:lstStyle/>
          <a:p>
            <a:pPr>
              <a:buNone/>
            </a:pPr>
            <a:r>
              <a:rPr lang="pl-PL" b="1" dirty="0">
                <a:solidFill>
                  <a:srgbClr val="C0000C"/>
                </a:solidFill>
              </a:rPr>
              <a:t>I</a:t>
            </a:r>
          </a:p>
          <a:p>
            <a:r>
              <a:rPr lang="pl-PL" dirty="0"/>
              <a:t>Spotkania z poszczególnymi jednostkami dotyczące szczegółowego omówienia procesu wdrożeniowego w odniesieniu do specyfiki danej jednostki</a:t>
            </a:r>
          </a:p>
          <a:p>
            <a:pPr>
              <a:buNone/>
            </a:pPr>
            <a:r>
              <a:rPr lang="pl-PL" b="1" dirty="0">
                <a:solidFill>
                  <a:srgbClr val="C0000C"/>
                </a:solidFill>
              </a:rPr>
              <a:t>II</a:t>
            </a:r>
          </a:p>
          <a:p>
            <a:pPr>
              <a:buNone/>
            </a:pPr>
            <a:r>
              <a:rPr lang="pl-PL" dirty="0"/>
              <a:t>Wyznaczenie kandydaturów na Głównego Koordynatora EZD i 2 administratorów merytorycznych – przekazanie danych do LCIT</a:t>
            </a:r>
          </a:p>
          <a:p>
            <a:pPr>
              <a:buNone/>
            </a:pPr>
            <a:r>
              <a:rPr lang="pl-PL" b="1" dirty="0">
                <a:solidFill>
                  <a:srgbClr val="C0000C"/>
                </a:solidFill>
              </a:rPr>
              <a:t>III</a:t>
            </a:r>
          </a:p>
          <a:p>
            <a:pPr>
              <a:buNone/>
            </a:pPr>
            <a:r>
              <a:rPr lang="pl-PL" dirty="0"/>
              <a:t>Wydanie zarządzenia o powołaniu Zespołu Wdrożeniowego i przekazanie składu do LCIT</a:t>
            </a:r>
          </a:p>
          <a:p>
            <a:pPr>
              <a:buNone/>
            </a:pPr>
            <a:r>
              <a:rPr lang="pl-PL" b="1" dirty="0">
                <a:solidFill>
                  <a:srgbClr val="C0000C"/>
                </a:solidFill>
              </a:rPr>
              <a:t>IV</a:t>
            </a:r>
          </a:p>
          <a:p>
            <a:pPr>
              <a:buNone/>
            </a:pPr>
            <a:r>
              <a:rPr lang="pl-PL" dirty="0"/>
              <a:t>Weryfikacja normatywów kancelaryjno-archiwalnych – czy są zatwierdzone przez Archiwum Państwowe dla systemu EZD?</a:t>
            </a:r>
          </a:p>
          <a:p>
            <a:pPr>
              <a:buNone/>
            </a:pPr>
            <a:r>
              <a:rPr lang="pl-PL" b="1" dirty="0">
                <a:solidFill>
                  <a:srgbClr val="1F4E79"/>
                </a:solidFill>
              </a:rPr>
              <a:t>V</a:t>
            </a:r>
          </a:p>
          <a:p>
            <a:pPr>
              <a:buNone/>
            </a:pPr>
            <a:r>
              <a:rPr lang="pl-PL" dirty="0"/>
              <a:t>Przygotowanie szablonów do zaczytania (struktura org., wykaz pracowników, JRWA). Wystąpienie o certyfikaty testowe ePUAP i e-Doręczeń.</a:t>
            </a:r>
          </a:p>
          <a:p>
            <a:pPr>
              <a:buNone/>
            </a:pPr>
            <a:r>
              <a:rPr lang="pl-PL" b="1" dirty="0">
                <a:solidFill>
                  <a:srgbClr val="C0000C"/>
                </a:solidFill>
              </a:rPr>
              <a:t>KONTAKT DO LCIT – ZESPÓŁ WDROŻENIOWY</a:t>
            </a:r>
          </a:p>
          <a:p>
            <a:pPr>
              <a:buNone/>
            </a:pPr>
            <a:r>
              <a:rPr lang="pl-PL" dirty="0"/>
              <a:t>Wszelkie pytania prosimy kierować do opiekuna wdrożenia ze strony LCIT. Dane kontaktowe zostaną przekazane wkrótce.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sz="3600" b="1" dirty="0"/>
              <a:t>DZIĘKUJEMY ZA UWAGĘ</a:t>
            </a:r>
          </a:p>
          <a:p>
            <a:r>
              <a:rPr lang="pl-PL" sz="2800" b="1" dirty="0"/>
              <a:t>RAZEM SKUTECZNIE WDROŻYMY EZD RP!</a:t>
            </a:r>
            <a:br>
              <a:rPr lang="pl-PL" sz="2800" b="1" dirty="0"/>
            </a:br>
            <a:endParaRPr lang="pl-PL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1409218"/>
          </a:xfrm>
        </p:spPr>
        <p:txBody>
          <a:bodyPr>
            <a:normAutofit fontScale="55000" lnSpcReduction="20000"/>
          </a:bodyPr>
          <a:lstStyle/>
          <a:p>
            <a:r>
              <a:rPr lang="pl-PL" sz="3100" dirty="0"/>
              <a:t>Lubelskie Centrum Innowacji i Technologii • www.lcit.lublin.pl</a:t>
            </a:r>
          </a:p>
          <a:p>
            <a:r>
              <a:rPr lang="pl-PL" sz="3100" dirty="0"/>
              <a:t>Spotkanie startowe Grupy Wdrożeniowej EZD RP</a:t>
            </a:r>
          </a:p>
          <a:p>
            <a:r>
              <a:rPr lang="pl-PL" sz="3100" dirty="0"/>
              <a:t>Wojciech Romanek – kierownik projektu wdrożenia systemu EZD RP w WSJO</a:t>
            </a:r>
          </a:p>
          <a:p>
            <a:r>
              <a:rPr lang="pl-PL" sz="3100" dirty="0">
                <a:hlinkClick r:id="rId3"/>
              </a:rPr>
              <a:t>ezdrp.lcit@lubelskie.pl</a:t>
            </a:r>
            <a:r>
              <a:rPr lang="pl-PL" sz="3100" dirty="0"/>
              <a:t>  ,  </a:t>
            </a:r>
            <a:r>
              <a:rPr lang="pl-PL" sz="3100" dirty="0">
                <a:hlinkClick r:id="rId4"/>
              </a:rPr>
              <a:t>konfiguracja.ezdrp@lcit.lubelskie.pl</a:t>
            </a:r>
            <a:r>
              <a:rPr lang="pl-PL" sz="3100" dirty="0"/>
              <a:t> 81 4416 787, 81 4416 777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Rect"/>
          <p:cNvSpPr>
            <a:spLocks noGrp="1"/>
          </p:cNvSpPr>
          <p:nvPr/>
        </p:nvSpPr>
        <p:spPr>
          <a:xfrm>
            <a:off x="0" y="2400000"/>
            <a:ext cx="12192000" cy="30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3" name="SectionTitle"/>
          <p:cNvSpPr>
            <a:spLocks noGrp="1"/>
          </p:cNvSpPr>
          <p:nvPr/>
        </p:nvSpPr>
        <p:spPr>
          <a:xfrm>
            <a:off x="609600" y="2800000"/>
            <a:ext cx="10972800" cy="1200000"/>
          </a:xfrm>
          <a:prstGeom prst="rect">
            <a:avLst/>
          </a:prstGeom>
          <a:noFill/>
          <a:ln w="0">
            <a:noFill/>
          </a:ln>
        </p:spPr>
        <p:txBody>
          <a:bodyPr anchor="ctr"/>
          <a:lstStyle/>
          <a:p>
            <a:pPr algn="ctr">
              <a:buNone/>
            </a:pPr>
            <a:r>
              <a:rPr lang="pl-PL" sz="3600" b="1" dirty="0">
                <a:solidFill>
                  <a:srgbClr val="C0000C"/>
                </a:solidFill>
              </a:rPr>
              <a:t>CZĘŚĆ 1: O SYSTEMIE EZD RP</a:t>
            </a:r>
          </a:p>
        </p:txBody>
      </p:sp>
      <p:sp>
        <p:nvSpPr>
          <p:cNvPr id="4" name="SubBox"/>
          <p:cNvSpPr>
            <a:spLocks noGrp="1"/>
          </p:cNvSpPr>
          <p:nvPr/>
        </p:nvSpPr>
        <p:spPr>
          <a:xfrm>
            <a:off x="609600" y="4115000"/>
            <a:ext cx="10972800" cy="700000"/>
          </a:xfrm>
          <a:prstGeom prst="rect">
            <a:avLst/>
          </a:prstGeom>
          <a:solidFill>
            <a:srgbClr val="F5F5F5"/>
          </a:solidFill>
          <a:ln w="0">
            <a:noFill/>
          </a:ln>
        </p:spPr>
        <p:txBody>
          <a:bodyPr anchor="ctr"/>
          <a:lstStyle/>
          <a:p>
            <a:pPr algn="ctr">
              <a:buNone/>
            </a:pPr>
            <a:r>
              <a:rPr lang="pl-PL" sz="1800" dirty="0">
                <a:solidFill>
                  <a:srgbClr val="333333"/>
                </a:solidFill>
              </a:rPr>
              <a:t>Czym jest system? Korzyści i podstawy prawne wdrożenia</a:t>
            </a:r>
          </a:p>
        </p:txBody>
      </p:sp>
      <p:sp>
        <p:nvSpPr>
          <p:cNvPr id="200" name="Ico0"/>
          <p:cNvSpPr>
            <a:spLocks noGrp="1"/>
          </p:cNvSpPr>
          <p:nvPr/>
        </p:nvSpPr>
        <p:spPr>
          <a:xfrm>
            <a:off x="9000000" y="600000"/>
            <a:ext cx="2200000" cy="1500000"/>
          </a:xfrm>
          <a:prstGeom prst="rect">
            <a:avLst/>
          </a:prstGeom>
          <a:solidFill>
            <a:srgbClr val="EEF3F9"/>
          </a:solidFill>
          <a:ln w="35000">
            <a:solidFill>
              <a:srgbClr val="1F4E79"/>
            </a:solidFill>
          </a:ln>
        </p:spPr>
        <p:txBody>
          <a:bodyPr/>
          <a:lstStyle/>
          <a:p>
            <a:endParaRPr lang="pl-PL"/>
          </a:p>
        </p:txBody>
      </p:sp>
      <p:sp>
        <p:nvSpPr>
          <p:cNvPr id="201" name="Ico1"/>
          <p:cNvSpPr>
            <a:spLocks noGrp="1"/>
          </p:cNvSpPr>
          <p:nvPr/>
        </p:nvSpPr>
        <p:spPr>
          <a:xfrm>
            <a:off x="9100000" y="700000"/>
            <a:ext cx="2000000" cy="1100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2" name="Ico2"/>
          <p:cNvSpPr>
            <a:spLocks noGrp="1"/>
          </p:cNvSpPr>
          <p:nvPr/>
        </p:nvSpPr>
        <p:spPr>
          <a:xfrm>
            <a:off x="10050000" y="2100000"/>
            <a:ext cx="300000" cy="200000"/>
          </a:xfrm>
          <a:prstGeom prst="rect">
            <a:avLst/>
          </a:prstGeom>
          <a:solidFill>
            <a:srgbClr val="1F4E7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3" name="Ico3"/>
          <p:cNvSpPr>
            <a:spLocks noGrp="1"/>
          </p:cNvSpPr>
          <p:nvPr/>
        </p:nvSpPr>
        <p:spPr>
          <a:xfrm>
            <a:off x="9650000" y="2300000"/>
            <a:ext cx="900000" cy="100000"/>
          </a:xfrm>
          <a:prstGeom prst="rect">
            <a:avLst/>
          </a:prstGeom>
          <a:solidFill>
            <a:srgbClr val="1F4E7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4" name="Ico4"/>
          <p:cNvSpPr>
            <a:spLocks noGrp="1"/>
          </p:cNvSpPr>
          <p:nvPr/>
        </p:nvSpPr>
        <p:spPr>
          <a:xfrm>
            <a:off x="9250000" y="850000"/>
            <a:ext cx="1500000" cy="10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5" name="Ico5"/>
          <p:cNvSpPr>
            <a:spLocks noGrp="1"/>
          </p:cNvSpPr>
          <p:nvPr/>
        </p:nvSpPr>
        <p:spPr>
          <a:xfrm>
            <a:off x="9250000" y="1050000"/>
            <a:ext cx="1100000" cy="10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6" name="Ico6"/>
          <p:cNvSpPr>
            <a:spLocks noGrp="1"/>
          </p:cNvSpPr>
          <p:nvPr/>
        </p:nvSpPr>
        <p:spPr>
          <a:xfrm>
            <a:off x="9250000" y="1250000"/>
            <a:ext cx="1300000" cy="10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Title"/>
          <p:cNvSpPr>
            <a:spLocks noGrp="1"/>
          </p:cNvSpPr>
          <p:nvPr/>
        </p:nvSpPr>
        <p:spPr>
          <a:xfrm>
            <a:off x="457200" y="900000"/>
            <a:ext cx="11277600" cy="7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/>
          <a:lstStyle/>
          <a:p>
            <a:pPr>
              <a:buNone/>
            </a:pPr>
            <a:r>
              <a:rPr lang="pl-PL" sz="2600" b="1" dirty="0">
                <a:solidFill>
                  <a:srgbClr val="C0000C"/>
                </a:solidFill>
              </a:rPr>
              <a:t>CZYM JEST SYSTEM EZD RP?</a:t>
            </a:r>
          </a:p>
        </p:txBody>
      </p:sp>
      <p:sp>
        <p:nvSpPr>
          <p:cNvPr id="3" name="BodyContent"/>
          <p:cNvSpPr>
            <a:spLocks noGrp="1"/>
          </p:cNvSpPr>
          <p:nvPr/>
        </p:nvSpPr>
        <p:spPr>
          <a:xfrm>
            <a:off x="457200" y="1680000"/>
            <a:ext cx="11277600" cy="47200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/>
          <a:lstStyle/>
          <a:p>
            <a:pPr>
              <a:lnSpc>
                <a:spcPct val="150000"/>
              </a:lnSpc>
              <a:buNone/>
            </a:pPr>
            <a:r>
              <a:rPr lang="pl-PL" sz="2000" b="1" dirty="0">
                <a:solidFill>
                  <a:srgbClr val="C0000C"/>
                </a:solidFill>
              </a:rPr>
              <a:t>EZD RP – ELEKTRONICZNE ZARZĄDZANIE DOKUMENTACJĄ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Bezpłatny, państwowy system klasy EZD dla polskiej administracji publicznej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Wytworzony i utrzymywany przez NASK-PIB we współpracy z użytkownikami</a:t>
            </a:r>
          </a:p>
          <a:p>
            <a:pPr>
              <a:lnSpc>
                <a:spcPct val="150000"/>
              </a:lnSpc>
              <a:buNone/>
            </a:pPr>
            <a:r>
              <a:rPr lang="pl-PL" b="1" dirty="0">
                <a:solidFill>
                  <a:srgbClr val="1F4E79"/>
                </a:solidFill>
              </a:rPr>
              <a:t>KLUCZOWE CECHY SYSTEMU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System kancelaryjno-archiwalny zintegrowany z e-Doręczeniami, ePUAP, ADE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Prosta i intuicyjna obsługa – dostępność z każdego stanowiska pracy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Duża wydajność – obsługa setek równoległych spraw jednocześnie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Spełnia rolę archiwum zakładowego – pełna archiwizacja elektroniczna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Gwarancja państwa – bezpłatny, spójny, z państwową rękojmią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Title"/>
          <p:cNvSpPr>
            <a:spLocks noGrp="1"/>
          </p:cNvSpPr>
          <p:nvPr/>
        </p:nvSpPr>
        <p:spPr>
          <a:xfrm>
            <a:off x="457200" y="900000"/>
            <a:ext cx="11277600" cy="7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/>
          <a:lstStyle/>
          <a:p>
            <a:pPr>
              <a:buNone/>
            </a:pPr>
            <a:r>
              <a:rPr lang="pl-PL" sz="2200" b="1" dirty="0">
                <a:solidFill>
                  <a:srgbClr val="C0000C"/>
                </a:solidFill>
              </a:rPr>
              <a:t>KORZYŚCI Z WDROŻENIA SYSTEMU EZD RP</a:t>
            </a:r>
          </a:p>
        </p:txBody>
      </p:sp>
      <p:sp>
        <p:nvSpPr>
          <p:cNvPr id="3" name="LeftCol"/>
          <p:cNvSpPr>
            <a:spLocks noGrp="1"/>
          </p:cNvSpPr>
          <p:nvPr/>
        </p:nvSpPr>
        <p:spPr>
          <a:xfrm>
            <a:off x="457200" y="1680000"/>
            <a:ext cx="5600000" cy="4720000"/>
          </a:xfrm>
          <a:prstGeom prst="rect">
            <a:avLst/>
          </a:prstGeom>
          <a:solidFill>
            <a:srgbClr val="FDF0F0"/>
          </a:solidFill>
          <a:ln w="19050">
            <a:solidFill>
              <a:srgbClr val="C0000C"/>
            </a:solidFill>
          </a:ln>
        </p:spPr>
        <p:txBody>
          <a:bodyPr lIns="182880" tIns="182880" rIns="182880" bIns="182880"/>
          <a:lstStyle/>
          <a:p>
            <a:pPr>
              <a:buNone/>
            </a:pPr>
            <a:r>
              <a:rPr lang="pl-PL" b="1" dirty="0">
                <a:solidFill>
                  <a:srgbClr val="C0000C"/>
                </a:solidFill>
              </a:rPr>
              <a:t>KORZYŚCI ORGANIZACYJNE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Eliminacja dokumentacji papierowej z obiegu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Automatyczna weryfikacja podpisu elektronicznego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Szybkie wyszukiwanie spraw i dokumentów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Automatyczna archiwizacja – paczki do ADE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Optymalizacja i automatyzacja procesów wewnętrznych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Rejestry, raporty i statystyki w czasie rzeczywistym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Pełna integracja z innymi systemami przez API</a:t>
            </a:r>
          </a:p>
        </p:txBody>
      </p:sp>
      <p:sp>
        <p:nvSpPr>
          <p:cNvPr id="4" name="RightCol"/>
          <p:cNvSpPr>
            <a:spLocks noGrp="1"/>
          </p:cNvSpPr>
          <p:nvPr/>
        </p:nvSpPr>
        <p:spPr>
          <a:xfrm>
            <a:off x="6200000" y="1680000"/>
            <a:ext cx="5600000" cy="4720000"/>
          </a:xfrm>
          <a:prstGeom prst="rect">
            <a:avLst/>
          </a:prstGeom>
          <a:solidFill>
            <a:srgbClr val="EEF3F9"/>
          </a:solidFill>
          <a:ln w="19050">
            <a:solidFill>
              <a:srgbClr val="1F4E79"/>
            </a:solidFill>
          </a:ln>
        </p:spPr>
        <p:txBody>
          <a:bodyPr lIns="182880" tIns="182880" rIns="182880" bIns="182880"/>
          <a:lstStyle/>
          <a:p>
            <a:pPr>
              <a:buNone/>
            </a:pPr>
            <a:r>
              <a:rPr lang="pl-PL" b="1" dirty="0">
                <a:solidFill>
                  <a:srgbClr val="1F4E79"/>
                </a:solidFill>
              </a:rPr>
              <a:t>KORZYŚCI DLA KIEROWNICTWA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Dostęp do statusów spraw w czasie rzeczywistym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Transparentność i rozliczalność działań pracowników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Wzrost zaufania społecznego do instytucji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Znaczące oszczędności budżetowe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Spełnienie wymogów prawnych przed 2028 r.</a:t>
            </a:r>
          </a:p>
          <a:p>
            <a:pPr>
              <a:lnSpc>
                <a:spcPct val="150000"/>
              </a:lnSpc>
              <a:buChar char="■"/>
            </a:pPr>
            <a:r>
              <a:rPr lang="pl-PL" sz="1600" dirty="0"/>
              <a:t>Sprawniejsza, szybsza administracja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Title"/>
          <p:cNvSpPr>
            <a:spLocks noGrp="1"/>
          </p:cNvSpPr>
          <p:nvPr/>
        </p:nvSpPr>
        <p:spPr>
          <a:xfrm>
            <a:off x="457200" y="900000"/>
            <a:ext cx="11277600" cy="7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/>
          <a:lstStyle/>
          <a:p>
            <a:pPr>
              <a:buNone/>
            </a:pPr>
            <a:r>
              <a:rPr lang="pl-PL" sz="2400" b="1" dirty="0">
                <a:solidFill>
                  <a:srgbClr val="C0000C"/>
                </a:solidFill>
              </a:rPr>
              <a:t>PODSTAWY PRAWNE I OBOWIĄZEK WDROŻENIA</a:t>
            </a:r>
          </a:p>
        </p:txBody>
      </p:sp>
      <p:sp>
        <p:nvSpPr>
          <p:cNvPr id="3" name="BodyContent"/>
          <p:cNvSpPr>
            <a:spLocks noGrp="1"/>
          </p:cNvSpPr>
          <p:nvPr/>
        </p:nvSpPr>
        <p:spPr>
          <a:xfrm>
            <a:off x="457200" y="1680000"/>
            <a:ext cx="11277600" cy="47200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/>
          <a:lstStyle/>
          <a:p>
            <a:pPr>
              <a:lnSpc>
                <a:spcPct val="150000"/>
              </a:lnSpc>
              <a:buNone/>
            </a:pPr>
            <a:r>
              <a:rPr lang="pl-PL" sz="2000" b="1" dirty="0">
                <a:solidFill>
                  <a:srgbClr val="C0000C"/>
                </a:solidFill>
              </a:rPr>
              <a:t>PODSTAWOWY AKT PRAWNY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Rozporządzenie Prezesa Rady Ministrów z 18 stycznia 2011 r. w sprawie instrukcji kancelaryjnej, JRWA oraz instrukcji w sprawie organizacji i zakresu działania archiwum zakładowego</a:t>
            </a:r>
          </a:p>
          <a:p>
            <a:pPr>
              <a:lnSpc>
                <a:spcPct val="150000"/>
              </a:lnSpc>
              <a:buNone/>
            </a:pPr>
            <a:r>
              <a:rPr lang="pl-PL" sz="2000" b="1" dirty="0">
                <a:solidFill>
                  <a:srgbClr val="C0000C"/>
                </a:solidFill>
              </a:rPr>
              <a:t>TERMIN USTAWOWY – 1 STYCZNIA 2028 R.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Zgodnie z rozmowami Ministerstwa Cyfryzacji i NDAP – obowiązek wdrożenia systemów klasy EZD w podmiotach publicznych planowany na dzień 1 stycznia 2028 r.</a:t>
            </a:r>
          </a:p>
          <a:p>
            <a:pPr>
              <a:lnSpc>
                <a:spcPct val="150000"/>
              </a:lnSpc>
              <a:buNone/>
            </a:pPr>
            <a:r>
              <a:rPr lang="pl-PL" sz="2000" b="1" dirty="0">
                <a:solidFill>
                  <a:srgbClr val="C0000C"/>
                </a:solidFill>
              </a:rPr>
              <a:t>OBOWIĄZEK </a:t>
            </a:r>
            <a:r>
              <a:rPr lang="pl-PL" sz="2000" b="1">
                <a:solidFill>
                  <a:srgbClr val="C0000C"/>
                </a:solidFill>
              </a:rPr>
              <a:t>DORĘCZEŃ</a:t>
            </a:r>
            <a:r>
              <a:rPr lang="pl-PL" sz="2000" b="1" dirty="0">
                <a:solidFill>
                  <a:srgbClr val="C0000C"/>
                </a:solidFill>
              </a:rPr>
              <a:t> ELEKTRONICZNYCH</a:t>
            </a:r>
            <a:endParaRPr lang="pl-PL" sz="2000" b="1">
              <a:solidFill>
                <a:srgbClr val="C0000C"/>
              </a:solidFill>
              <a:ea typeface="Open Sans"/>
              <a:cs typeface="Open Sans"/>
            </a:endParaRP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PURDE – Publiczna Usługa Rejestrowanego Doręczenia Elektronicznego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PUH – Publiczna Usługa Hybrydowa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Rect"/>
          <p:cNvSpPr>
            <a:spLocks noGrp="1"/>
          </p:cNvSpPr>
          <p:nvPr/>
        </p:nvSpPr>
        <p:spPr>
          <a:xfrm>
            <a:off x="0" y="2400000"/>
            <a:ext cx="12192000" cy="30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3" name="SectionTitle"/>
          <p:cNvSpPr>
            <a:spLocks noGrp="1"/>
          </p:cNvSpPr>
          <p:nvPr/>
        </p:nvSpPr>
        <p:spPr>
          <a:xfrm>
            <a:off x="609600" y="2800000"/>
            <a:ext cx="10972800" cy="1200000"/>
          </a:xfrm>
          <a:prstGeom prst="rect">
            <a:avLst/>
          </a:prstGeom>
          <a:noFill/>
          <a:ln w="0">
            <a:noFill/>
          </a:ln>
        </p:spPr>
        <p:txBody>
          <a:bodyPr anchor="ctr"/>
          <a:lstStyle/>
          <a:p>
            <a:pPr algn="ctr">
              <a:buNone/>
            </a:pPr>
            <a:r>
              <a:rPr lang="pl-PL" sz="3600" b="1" dirty="0">
                <a:solidFill>
                  <a:srgbClr val="C0000C"/>
                </a:solidFill>
              </a:rPr>
              <a:t>CZĘŚĆ 2: MODEL KASKADOWY WDROŻENIA</a:t>
            </a:r>
          </a:p>
        </p:txBody>
      </p:sp>
      <p:sp>
        <p:nvSpPr>
          <p:cNvPr id="4" name="SubBox"/>
          <p:cNvSpPr>
            <a:spLocks noGrp="1"/>
          </p:cNvSpPr>
          <p:nvPr/>
        </p:nvSpPr>
        <p:spPr>
          <a:xfrm>
            <a:off x="609600" y="4115000"/>
            <a:ext cx="10972800" cy="700000"/>
          </a:xfrm>
          <a:prstGeom prst="rect">
            <a:avLst/>
          </a:prstGeom>
          <a:solidFill>
            <a:srgbClr val="F5F5F5"/>
          </a:solidFill>
          <a:ln w="0">
            <a:noFill/>
          </a:ln>
        </p:spPr>
        <p:txBody>
          <a:bodyPr anchor="ctr"/>
          <a:lstStyle/>
          <a:p>
            <a:pPr algn="ctr">
              <a:buNone/>
            </a:pPr>
            <a:r>
              <a:rPr lang="pl-PL" sz="1800" dirty="0">
                <a:solidFill>
                  <a:srgbClr val="333333"/>
                </a:solidFill>
              </a:rPr>
              <a:t>Rola Lubelskiego Centrum Innowacji i Technologii jako Partnera Wiodącego</a:t>
            </a:r>
          </a:p>
        </p:txBody>
      </p:sp>
      <p:sp>
        <p:nvSpPr>
          <p:cNvPr id="200" name="Ico0"/>
          <p:cNvSpPr>
            <a:spLocks noGrp="1"/>
          </p:cNvSpPr>
          <p:nvPr/>
        </p:nvSpPr>
        <p:spPr>
          <a:xfrm>
            <a:off x="9600000" y="500000"/>
            <a:ext cx="1000000" cy="500000"/>
          </a:xfrm>
          <a:prstGeom prst="rect">
            <a:avLst/>
          </a:prstGeom>
          <a:solidFill>
            <a:srgbClr val="2E4057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1" name="Ico1"/>
          <p:cNvSpPr>
            <a:spLocks noGrp="1"/>
          </p:cNvSpPr>
          <p:nvPr/>
        </p:nvSpPr>
        <p:spPr>
          <a:xfrm>
            <a:off x="10050000" y="1000000"/>
            <a:ext cx="110000" cy="450000"/>
          </a:xfrm>
          <a:prstGeom prst="rect">
            <a:avLst/>
          </a:prstGeom>
          <a:solidFill>
            <a:srgbClr val="AAAAAA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2" name="Ico2"/>
          <p:cNvSpPr>
            <a:spLocks noGrp="1"/>
          </p:cNvSpPr>
          <p:nvPr/>
        </p:nvSpPr>
        <p:spPr>
          <a:xfrm>
            <a:off x="9980000" y="1400000"/>
            <a:ext cx="250000" cy="200000"/>
          </a:xfrm>
          <a:prstGeom prst="downArrow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3" name="Ico3"/>
          <p:cNvSpPr>
            <a:spLocks noGrp="1"/>
          </p:cNvSpPr>
          <p:nvPr/>
        </p:nvSpPr>
        <p:spPr>
          <a:xfrm>
            <a:off x="9350000" y="1600000"/>
            <a:ext cx="1500000" cy="50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4" name="Ico4"/>
          <p:cNvSpPr>
            <a:spLocks noGrp="1"/>
          </p:cNvSpPr>
          <p:nvPr/>
        </p:nvSpPr>
        <p:spPr>
          <a:xfrm>
            <a:off x="10050000" y="2100000"/>
            <a:ext cx="110000" cy="350000"/>
          </a:xfrm>
          <a:prstGeom prst="rect">
            <a:avLst/>
          </a:prstGeom>
          <a:solidFill>
            <a:srgbClr val="AAAAAA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5" name="Ico5"/>
          <p:cNvSpPr>
            <a:spLocks noGrp="1"/>
          </p:cNvSpPr>
          <p:nvPr/>
        </p:nvSpPr>
        <p:spPr>
          <a:xfrm>
            <a:off x="9980000" y="2400000"/>
            <a:ext cx="250000" cy="200000"/>
          </a:xfrm>
          <a:prstGeom prst="downArrow">
            <a:avLst/>
          </a:prstGeom>
          <a:solidFill>
            <a:srgbClr val="1F4E79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206" name="Ico6"/>
          <p:cNvSpPr>
            <a:spLocks noGrp="1"/>
          </p:cNvSpPr>
          <p:nvPr/>
        </p:nvSpPr>
        <p:spPr>
          <a:xfrm>
            <a:off x="9100000" y="2600000"/>
            <a:ext cx="2000000" cy="400000"/>
          </a:xfrm>
          <a:prstGeom prst="rect">
            <a:avLst/>
          </a:prstGeom>
          <a:solidFill>
            <a:srgbClr val="EEF3F9"/>
          </a:solidFill>
          <a:ln w="25000">
            <a:solidFill>
              <a:srgbClr val="1F4E79"/>
            </a:solidFill>
          </a:ln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Title"/>
          <p:cNvSpPr>
            <a:spLocks noGrp="1"/>
          </p:cNvSpPr>
          <p:nvPr/>
        </p:nvSpPr>
        <p:spPr>
          <a:xfrm>
            <a:off x="457200" y="900000"/>
            <a:ext cx="11277600" cy="7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/>
          <a:lstStyle/>
          <a:p>
            <a:pPr>
              <a:buNone/>
            </a:pPr>
            <a:r>
              <a:rPr lang="pl-PL" sz="2400" b="1" dirty="0">
                <a:solidFill>
                  <a:srgbClr val="C0000C"/>
                </a:solidFill>
              </a:rPr>
              <a:t>MODEL KASKADOWY – WDROŻENIE EZD RP GRUPIE WSJO</a:t>
            </a:r>
          </a:p>
        </p:txBody>
      </p:sp>
      <p:sp>
        <p:nvSpPr>
          <p:cNvPr id="3" name="NASK"/>
          <p:cNvSpPr>
            <a:spLocks noGrp="1"/>
          </p:cNvSpPr>
          <p:nvPr/>
        </p:nvSpPr>
        <p:spPr>
          <a:xfrm>
            <a:off x="4500000" y="1750000"/>
            <a:ext cx="3200000" cy="700000"/>
          </a:xfrm>
          <a:prstGeom prst="rect">
            <a:avLst/>
          </a:prstGeom>
          <a:solidFill>
            <a:srgbClr val="2E4057"/>
          </a:solidFill>
          <a:ln w="0">
            <a:noFill/>
          </a:ln>
        </p:spPr>
        <p:txBody>
          <a:bodyPr lIns="182880" tIns="91440" rIns="182880" bIns="91440" anchor="ctr"/>
          <a:lstStyle/>
          <a:p>
            <a:pPr algn="ctr">
              <a:buNone/>
            </a:pPr>
            <a:r>
              <a:rPr lang="pl-PL" sz="1600" b="1" dirty="0">
                <a:solidFill>
                  <a:srgbClr val="FFFFFF"/>
                </a:solidFill>
              </a:rPr>
              <a:t>NASK (Operator EZD RP)</a:t>
            </a:r>
          </a:p>
        </p:txBody>
      </p:sp>
      <p:sp>
        <p:nvSpPr>
          <p:cNvPr id="4" name="Arrow1"/>
          <p:cNvSpPr>
            <a:spLocks noGrp="1"/>
          </p:cNvSpPr>
          <p:nvPr/>
        </p:nvSpPr>
        <p:spPr>
          <a:xfrm>
            <a:off x="5920000" y="2490000"/>
            <a:ext cx="360000" cy="360000"/>
          </a:xfrm>
          <a:prstGeom prst="downArrow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5" name="LCIT"/>
          <p:cNvSpPr>
            <a:spLocks noGrp="1"/>
          </p:cNvSpPr>
          <p:nvPr/>
        </p:nvSpPr>
        <p:spPr>
          <a:xfrm>
            <a:off x="4000000" y="2950000"/>
            <a:ext cx="4200000" cy="800000"/>
          </a:xfrm>
          <a:prstGeom prst="rect">
            <a:avLst/>
          </a:prstGeom>
          <a:solidFill>
            <a:srgbClr val="C0000C"/>
          </a:solidFill>
          <a:ln w="0">
            <a:noFill/>
          </a:ln>
        </p:spPr>
        <p:txBody>
          <a:bodyPr lIns="182880" tIns="91440" rIns="182880" bIns="91440" anchor="ctr"/>
          <a:lstStyle/>
          <a:p>
            <a:pPr algn="ctr">
              <a:buNone/>
            </a:pPr>
            <a:r>
              <a:rPr lang="pl-PL" sz="1700" b="1" dirty="0">
                <a:solidFill>
                  <a:srgbClr val="FFFFFF"/>
                </a:solidFill>
              </a:rPr>
              <a:t>LCIT – PARTNER WIODĄCY</a:t>
            </a:r>
          </a:p>
          <a:p>
            <a:pPr algn="ctr">
              <a:buNone/>
            </a:pPr>
            <a:r>
              <a:rPr lang="pl-PL" sz="1300" dirty="0">
                <a:solidFill>
                  <a:srgbClr val="FFD0D0"/>
                </a:solidFill>
              </a:rPr>
              <a:t>Zespół Wdrożeniowy + Koordynatorzy</a:t>
            </a:r>
          </a:p>
        </p:txBody>
      </p:sp>
      <p:sp>
        <p:nvSpPr>
          <p:cNvPr id="6" name="Arrow2"/>
          <p:cNvSpPr>
            <a:spLocks noGrp="1"/>
          </p:cNvSpPr>
          <p:nvPr/>
        </p:nvSpPr>
        <p:spPr>
          <a:xfrm>
            <a:off x="5920000" y="3790000"/>
            <a:ext cx="360000" cy="360000"/>
          </a:xfrm>
          <a:prstGeom prst="downArrow">
            <a:avLst/>
          </a:prstGeom>
          <a:solidFill>
            <a:srgbClr val="C0000C"/>
          </a:solidFill>
          <a:ln w="0"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7" name="Units"/>
          <p:cNvSpPr>
            <a:spLocks noGrp="1"/>
          </p:cNvSpPr>
          <p:nvPr/>
        </p:nvSpPr>
        <p:spPr>
          <a:xfrm>
            <a:off x="457200" y="4150000"/>
            <a:ext cx="11277600" cy="1107979"/>
          </a:xfrm>
          <a:prstGeom prst="rect">
            <a:avLst/>
          </a:prstGeom>
          <a:solidFill>
            <a:srgbClr val="EEF3F9"/>
          </a:solidFill>
          <a:ln w="25400">
            <a:solidFill>
              <a:srgbClr val="1F4E79"/>
            </a:solidFill>
          </a:ln>
        </p:spPr>
        <p:txBody>
          <a:bodyPr lIns="182880" tIns="182880" rIns="182880" bIns="182880" anchor="ctr"/>
          <a:lstStyle/>
          <a:p>
            <a:pPr algn="ctr">
              <a:buNone/>
            </a:pPr>
            <a:r>
              <a:rPr lang="pl-PL" sz="1500" b="1" dirty="0">
                <a:solidFill>
                  <a:srgbClr val="1F4E79"/>
                </a:solidFill>
              </a:rPr>
              <a:t>8 JEDNOSTEK KASKADOWYCH</a:t>
            </a:r>
            <a:endParaRPr lang="pl-PL" sz="1300" b="1" dirty="0">
              <a:solidFill>
                <a:srgbClr val="C0000C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Title"/>
          <p:cNvSpPr>
            <a:spLocks noGrp="1"/>
          </p:cNvSpPr>
          <p:nvPr/>
        </p:nvSpPr>
        <p:spPr>
          <a:xfrm>
            <a:off x="457200" y="900000"/>
            <a:ext cx="11277600" cy="7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/>
          <a:lstStyle/>
          <a:p>
            <a:pPr>
              <a:buNone/>
            </a:pPr>
            <a:r>
              <a:rPr lang="pl-PL" sz="2200" b="1" dirty="0">
                <a:solidFill>
                  <a:srgbClr val="C0000C"/>
                </a:solidFill>
              </a:rPr>
              <a:t>LCIT JAKO PARTNER WIODĄCY – CO ZAPEWNIAMY</a:t>
            </a:r>
          </a:p>
        </p:txBody>
      </p:sp>
      <p:sp>
        <p:nvSpPr>
          <p:cNvPr id="3" name="LeftCol"/>
          <p:cNvSpPr>
            <a:spLocks noGrp="1"/>
          </p:cNvSpPr>
          <p:nvPr/>
        </p:nvSpPr>
        <p:spPr>
          <a:xfrm>
            <a:off x="457200" y="1680000"/>
            <a:ext cx="5600000" cy="4720000"/>
          </a:xfrm>
          <a:prstGeom prst="rect">
            <a:avLst/>
          </a:prstGeom>
          <a:solidFill>
            <a:srgbClr val="FDF0F0"/>
          </a:solidFill>
          <a:ln w="19050">
            <a:solidFill>
              <a:srgbClr val="C0000C"/>
            </a:solidFill>
          </a:ln>
        </p:spPr>
        <p:txBody>
          <a:bodyPr lIns="182880" tIns="182880" rIns="182880" bIns="182880"/>
          <a:lstStyle/>
          <a:p>
            <a:pPr>
              <a:buNone/>
            </a:pPr>
            <a:r>
              <a:rPr lang="pl-PL" sz="2000" b="1" dirty="0">
                <a:solidFill>
                  <a:srgbClr val="C0000C"/>
                </a:solidFill>
              </a:rPr>
              <a:t>WSPARCIE MERYTORYCZNE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Szkolenia koordynatorów (2 dni)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Szkolenia pracowników kancelarii (1 dzień)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Szkolenie pracowników (6 godzin.)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Szkolenia kierowników (2,5 godz.)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Materiały i procedury wdrożeniowe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Cotygodniowe spotkania zespołów po uruchomieniu produkcyjnym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90 dni intensywnego wsparcia po uruchomieniu</a:t>
            </a:r>
          </a:p>
        </p:txBody>
      </p:sp>
      <p:sp>
        <p:nvSpPr>
          <p:cNvPr id="4" name="RightCol"/>
          <p:cNvSpPr>
            <a:spLocks noGrp="1"/>
          </p:cNvSpPr>
          <p:nvPr/>
        </p:nvSpPr>
        <p:spPr>
          <a:xfrm>
            <a:off x="6200000" y="1680000"/>
            <a:ext cx="5600000" cy="4720000"/>
          </a:xfrm>
          <a:prstGeom prst="rect">
            <a:avLst/>
          </a:prstGeom>
          <a:solidFill>
            <a:srgbClr val="EEF3F9"/>
          </a:solidFill>
          <a:ln w="19050">
            <a:solidFill>
              <a:srgbClr val="1F4E79"/>
            </a:solidFill>
          </a:ln>
        </p:spPr>
        <p:txBody>
          <a:bodyPr lIns="182880" tIns="182880" rIns="182880" bIns="182880"/>
          <a:lstStyle/>
          <a:p>
            <a:pPr>
              <a:buNone/>
            </a:pPr>
            <a:r>
              <a:rPr lang="pl-PL" sz="2000" b="1" dirty="0">
                <a:solidFill>
                  <a:srgbClr val="1F4E79"/>
                </a:solidFill>
              </a:rPr>
              <a:t>WSPARCIE TECHNICZNE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Szkolenia konfiguracyjne I, II i III stopnia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Przygotowanie instancji testowej systemu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Weryfikacja poprawności konfiguracji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Przygotowanie środowiska produkcyjnego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I linia wsparcia po uruchomieniu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Eskalacja zgłoszeń do NASK (II i III linia)</a:t>
            </a:r>
          </a:p>
          <a:p>
            <a:pPr>
              <a:lnSpc>
                <a:spcPct val="150000"/>
              </a:lnSpc>
              <a:buChar char="■"/>
            </a:pPr>
            <a:r>
              <a:rPr lang="pl-PL" dirty="0"/>
              <a:t>Dedykowany adres e-mail do zgłoszeń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LCIT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26822AA8415FC46BB0EFD27D92A1973" ma:contentTypeVersion="12" ma:contentTypeDescription="Utwórz nowy dokument." ma:contentTypeScope="" ma:versionID="b0daaf47ba472947a71eab28f754c41d">
  <xsd:schema xmlns:xsd="http://www.w3.org/2001/XMLSchema" xmlns:xs="http://www.w3.org/2001/XMLSchema" xmlns:p="http://schemas.microsoft.com/office/2006/metadata/properties" xmlns:ns2="7d93c0bc-37ac-4545-be76-2e75ee492b9e" xmlns:ns3="5b2249ff-e67f-444c-bf16-a878431c7eac" targetNamespace="http://schemas.microsoft.com/office/2006/metadata/properties" ma:root="true" ma:fieldsID="066d959556277d6f3523e961d2337158" ns2:_="" ns3:_="">
    <xsd:import namespace="7d93c0bc-37ac-4545-be76-2e75ee492b9e"/>
    <xsd:import namespace="5b2249ff-e67f-444c-bf16-a878431c7e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93c0bc-37ac-4545-be76-2e75ee492b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Tagi obrazów" ma:readOnly="false" ma:fieldId="{5cf76f15-5ced-4ddc-b409-7134ff3c332f}" ma:taxonomyMulti="true" ma:sspId="83f455ed-7a2f-49fe-8ddf-c4afa929285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2249ff-e67f-444c-bf16-a878431c7ea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60fa8045-d567-4219-8c98-e561bbe5aba6}" ma:internalName="TaxCatchAll" ma:showField="CatchAllData" ma:web="5b2249ff-e67f-444c-bf16-a878431c7e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d93c0bc-37ac-4545-be76-2e75ee492b9e">
      <Terms xmlns="http://schemas.microsoft.com/office/infopath/2007/PartnerControls"/>
    </lcf76f155ced4ddcb4097134ff3c332f>
    <TaxCatchAll xmlns="5b2249ff-e67f-444c-bf16-a878431c7eac" xsi:nil="true"/>
  </documentManagement>
</p:properties>
</file>

<file path=customXml/itemProps1.xml><?xml version="1.0" encoding="utf-8"?>
<ds:datastoreItem xmlns:ds="http://schemas.openxmlformats.org/officeDocument/2006/customXml" ds:itemID="{2909D02A-5AFF-4148-A256-C119202353A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22BF2C-01E9-42C2-B705-3E39887640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93c0bc-37ac-4545-be76-2e75ee492b9e"/>
    <ds:schemaRef ds:uri="5b2249ff-e67f-444c-bf16-a878431c7e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CE5C6AE-89CE-4266-924D-91661BF061B2}">
  <ds:schemaRefs>
    <ds:schemaRef ds:uri="http://schemas.microsoft.com/office/2006/metadata/properties"/>
    <ds:schemaRef ds:uri="http://schemas.microsoft.com/office/infopath/2007/PartnerControls"/>
    <ds:schemaRef ds:uri="7d93c0bc-37ac-4545-be76-2e75ee492b9e"/>
    <ds:schemaRef ds:uri="5b2249ff-e67f-444c-bf16-a878431c7eac"/>
  </ds:schemaRefs>
</ds:datastoreItem>
</file>

<file path=docMetadata/LabelInfo.xml><?xml version="1.0" encoding="utf-8"?>
<clbl:labelList xmlns:clbl="http://schemas.microsoft.com/office/2020/mipLabelMetadata">
  <clbl:label id="{886e5ed1-48d8-4d62-a1da-64cdeb410023}" enabled="1" method="Privileged" siteId="{31089969-cde3-4c41-8519-37082a970183}" contentBits="1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5405</TotalTime>
  <Words>1696</Words>
  <Application>Microsoft Macintosh PowerPoint</Application>
  <PresentationFormat>Panoramiczny</PresentationFormat>
  <Paragraphs>241</Paragraphs>
  <Slides>29</Slides>
  <Notes>29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29</vt:i4>
      </vt:variant>
    </vt:vector>
  </HeadingPairs>
  <TitlesOfParts>
    <vt:vector size="33" baseType="lpstr">
      <vt:lpstr>Open Sans</vt:lpstr>
      <vt:lpstr>Arial</vt:lpstr>
      <vt:lpstr>Calibri</vt:lpstr>
      <vt:lpstr>Motyw pakietu Office</vt:lpstr>
      <vt:lpstr>SPOTKANIE STARTOWE DRUGA GRUPA WDROŻENIOWA EZD RP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DZIĘKUJEMY ZA UWAGĘ RAZEM SKUTECZNIE WDROŻYMY EZD RP! </vt:lpstr>
    </vt:vector>
  </TitlesOfParts>
  <Company>Lubelskie Centrum Innowacji i Technologii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LCIT</dc:title>
  <dc:creator>piotr.krolikowski@lcit.lubelskie.pl</dc:creator>
  <cp:lastModifiedBy>Wojciech Romanek</cp:lastModifiedBy>
  <cp:revision>43</cp:revision>
  <dcterms:created xsi:type="dcterms:W3CDTF">2022-05-13T09:51:55Z</dcterms:created>
  <dcterms:modified xsi:type="dcterms:W3CDTF">2026-05-01T13:25:56Z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HeaderLocations">
    <vt:lpwstr>Motyw pakietu Office:16</vt:lpwstr>
  </property>
  <property fmtid="{D5CDD505-2E9C-101B-9397-08002B2CF9AE}" pid="3" name="ClassificationContentMarkingHeaderText">
    <vt:lpwstr>Publiczne</vt:lpwstr>
  </property>
  <property fmtid="{D5CDD505-2E9C-101B-9397-08002B2CF9AE}" pid="4" name="ContentTypeId">
    <vt:lpwstr>0x010100326822AA8415FC46BB0EFD27D92A1973</vt:lpwstr>
  </property>
  <property fmtid="{D5CDD505-2E9C-101B-9397-08002B2CF9AE}" pid="5" name="MediaServiceImageTags">
    <vt:lpwstr/>
  </property>
</Properties>
</file>